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4"/>
    <p:sldMasterId id="2147483813" r:id="rId5"/>
  </p:sldMasterIdLst>
  <p:notesMasterIdLst>
    <p:notesMasterId r:id="rId31"/>
  </p:notesMasterIdLst>
  <p:sldIdLst>
    <p:sldId id="256" r:id="rId6"/>
    <p:sldId id="290" r:id="rId7"/>
    <p:sldId id="260" r:id="rId8"/>
    <p:sldId id="293" r:id="rId9"/>
    <p:sldId id="291" r:id="rId10"/>
    <p:sldId id="292" r:id="rId11"/>
    <p:sldId id="294" r:id="rId12"/>
    <p:sldId id="295" r:id="rId13"/>
    <p:sldId id="300" r:id="rId14"/>
    <p:sldId id="299" r:id="rId15"/>
    <p:sldId id="261" r:id="rId16"/>
    <p:sldId id="264" r:id="rId17"/>
    <p:sldId id="287" r:id="rId18"/>
    <p:sldId id="301" r:id="rId19"/>
    <p:sldId id="302" r:id="rId20"/>
    <p:sldId id="303" r:id="rId21"/>
    <p:sldId id="289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273" r:id="rId3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el Valdez" userId="da4c2c49-1f3e-4e7b-a3de-cbfdf221ec48" providerId="ADAL" clId="{997DCFFE-5AAA-4EFE-BFC2-1959A9EE7BA9}"/>
    <pc:docChg chg="modSld">
      <pc:chgData name="Isael Valdez" userId="da4c2c49-1f3e-4e7b-a3de-cbfdf221ec48" providerId="ADAL" clId="{997DCFFE-5AAA-4EFE-BFC2-1959A9EE7BA9}" dt="2022-03-14T14:46:14.080" v="57" actId="20577"/>
      <pc:docMkLst>
        <pc:docMk/>
      </pc:docMkLst>
      <pc:sldChg chg="modSp mod">
        <pc:chgData name="Isael Valdez" userId="da4c2c49-1f3e-4e7b-a3de-cbfdf221ec48" providerId="ADAL" clId="{997DCFFE-5AAA-4EFE-BFC2-1959A9EE7BA9}" dt="2022-03-14T14:42:58.926" v="35" actId="20577"/>
        <pc:sldMkLst>
          <pc:docMk/>
          <pc:sldMk cId="1426402371" sldId="264"/>
        </pc:sldMkLst>
        <pc:spChg chg="mod">
          <ac:chgData name="Isael Valdez" userId="da4c2c49-1f3e-4e7b-a3de-cbfdf221ec48" providerId="ADAL" clId="{997DCFFE-5AAA-4EFE-BFC2-1959A9EE7BA9}" dt="2022-03-14T14:42:58.926" v="35" actId="20577"/>
          <ac:spMkLst>
            <pc:docMk/>
            <pc:sldMk cId="1426402371" sldId="264"/>
            <ac:spMk id="10" creationId="{57D8B4CB-3FA3-4A8E-B26C-0AC7E1CF3E92}"/>
          </ac:spMkLst>
        </pc:spChg>
      </pc:sldChg>
      <pc:sldChg chg="modSp mod">
        <pc:chgData name="Isael Valdez" userId="da4c2c49-1f3e-4e7b-a3de-cbfdf221ec48" providerId="ADAL" clId="{997DCFFE-5AAA-4EFE-BFC2-1959A9EE7BA9}" dt="2022-03-14T14:40:45.632" v="16" actId="20577"/>
        <pc:sldMkLst>
          <pc:docMk/>
          <pc:sldMk cId="1686027341" sldId="291"/>
        </pc:sldMkLst>
        <pc:spChg chg="mod">
          <ac:chgData name="Isael Valdez" userId="da4c2c49-1f3e-4e7b-a3de-cbfdf221ec48" providerId="ADAL" clId="{997DCFFE-5AAA-4EFE-BFC2-1959A9EE7BA9}" dt="2022-03-14T14:40:45.632" v="16" actId="20577"/>
          <ac:spMkLst>
            <pc:docMk/>
            <pc:sldMk cId="1686027341" sldId="291"/>
            <ac:spMk id="4" creationId="{B8287132-4E18-4CEF-A090-EEFD0AF267F3}"/>
          </ac:spMkLst>
        </pc:spChg>
      </pc:sldChg>
      <pc:sldChg chg="modSp mod">
        <pc:chgData name="Isael Valdez" userId="da4c2c49-1f3e-4e7b-a3de-cbfdf221ec48" providerId="ADAL" clId="{997DCFFE-5AAA-4EFE-BFC2-1959A9EE7BA9}" dt="2022-03-14T14:41:01.241" v="25" actId="20577"/>
        <pc:sldMkLst>
          <pc:docMk/>
          <pc:sldMk cId="2859716051" sldId="292"/>
        </pc:sldMkLst>
        <pc:spChg chg="mod">
          <ac:chgData name="Isael Valdez" userId="da4c2c49-1f3e-4e7b-a3de-cbfdf221ec48" providerId="ADAL" clId="{997DCFFE-5AAA-4EFE-BFC2-1959A9EE7BA9}" dt="2022-03-14T14:41:01.241" v="25" actId="20577"/>
          <ac:spMkLst>
            <pc:docMk/>
            <pc:sldMk cId="2859716051" sldId="292"/>
            <ac:spMk id="10" creationId="{59AA96A3-A152-47C1-B9B4-5174C62CD785}"/>
          </ac:spMkLst>
        </pc:spChg>
      </pc:sldChg>
      <pc:sldChg chg="modSp mod">
        <pc:chgData name="Isael Valdez" userId="da4c2c49-1f3e-4e7b-a3de-cbfdf221ec48" providerId="ADAL" clId="{997DCFFE-5AAA-4EFE-BFC2-1959A9EE7BA9}" dt="2022-03-14T14:39:38.590" v="1" actId="20577"/>
        <pc:sldMkLst>
          <pc:docMk/>
          <pc:sldMk cId="3855553354" sldId="293"/>
        </pc:sldMkLst>
        <pc:spChg chg="mod">
          <ac:chgData name="Isael Valdez" userId="da4c2c49-1f3e-4e7b-a3de-cbfdf221ec48" providerId="ADAL" clId="{997DCFFE-5AAA-4EFE-BFC2-1959A9EE7BA9}" dt="2022-03-14T14:39:38.590" v="1" actId="20577"/>
          <ac:spMkLst>
            <pc:docMk/>
            <pc:sldMk cId="3855553354" sldId="293"/>
            <ac:spMk id="4" creationId="{9CEB4234-38BD-469E-AD56-BBB3B339EDF9}"/>
          </ac:spMkLst>
        </pc:spChg>
      </pc:sldChg>
      <pc:sldChg chg="modSp mod">
        <pc:chgData name="Isael Valdez" userId="da4c2c49-1f3e-4e7b-a3de-cbfdf221ec48" providerId="ADAL" clId="{997DCFFE-5AAA-4EFE-BFC2-1959A9EE7BA9}" dt="2022-03-14T14:41:24.526" v="33" actId="20577"/>
        <pc:sldMkLst>
          <pc:docMk/>
          <pc:sldMk cId="1477289657" sldId="294"/>
        </pc:sldMkLst>
        <pc:spChg chg="mod">
          <ac:chgData name="Isael Valdez" userId="da4c2c49-1f3e-4e7b-a3de-cbfdf221ec48" providerId="ADAL" clId="{997DCFFE-5AAA-4EFE-BFC2-1959A9EE7BA9}" dt="2022-03-14T14:41:24.526" v="33" actId="20577"/>
          <ac:spMkLst>
            <pc:docMk/>
            <pc:sldMk cId="1477289657" sldId="294"/>
            <ac:spMk id="4" creationId="{F64EB634-9EB2-4E23-AC29-5A239D52B430}"/>
          </ac:spMkLst>
        </pc:spChg>
      </pc:sldChg>
      <pc:sldChg chg="modSp mod">
        <pc:chgData name="Isael Valdez" userId="da4c2c49-1f3e-4e7b-a3de-cbfdf221ec48" providerId="ADAL" clId="{997DCFFE-5AAA-4EFE-BFC2-1959A9EE7BA9}" dt="2022-03-14T14:43:55.727" v="37" actId="20577"/>
        <pc:sldMkLst>
          <pc:docMk/>
          <pc:sldMk cId="1869349947" sldId="301"/>
        </pc:sldMkLst>
        <pc:spChg chg="mod">
          <ac:chgData name="Isael Valdez" userId="da4c2c49-1f3e-4e7b-a3de-cbfdf221ec48" providerId="ADAL" clId="{997DCFFE-5AAA-4EFE-BFC2-1959A9EE7BA9}" dt="2022-03-14T14:43:55.727" v="37" actId="20577"/>
          <ac:spMkLst>
            <pc:docMk/>
            <pc:sldMk cId="1869349947" sldId="301"/>
            <ac:spMk id="4" creationId="{D0D80BB7-E284-42CF-B4E9-A3D10B06D5D3}"/>
          </ac:spMkLst>
        </pc:spChg>
      </pc:sldChg>
      <pc:sldChg chg="modSp mod">
        <pc:chgData name="Isael Valdez" userId="da4c2c49-1f3e-4e7b-a3de-cbfdf221ec48" providerId="ADAL" clId="{997DCFFE-5AAA-4EFE-BFC2-1959A9EE7BA9}" dt="2022-03-14T14:44:43.575" v="50" actId="20577"/>
        <pc:sldMkLst>
          <pc:docMk/>
          <pc:sldMk cId="1604777237" sldId="303"/>
        </pc:sldMkLst>
        <pc:spChg chg="mod">
          <ac:chgData name="Isael Valdez" userId="da4c2c49-1f3e-4e7b-a3de-cbfdf221ec48" providerId="ADAL" clId="{997DCFFE-5AAA-4EFE-BFC2-1959A9EE7BA9}" dt="2022-03-14T14:44:43.575" v="50" actId="20577"/>
          <ac:spMkLst>
            <pc:docMk/>
            <pc:sldMk cId="1604777237" sldId="303"/>
            <ac:spMk id="35" creationId="{F72C5531-345D-479F-94AC-986BAFE7399E}"/>
          </ac:spMkLst>
        </pc:spChg>
      </pc:sldChg>
      <pc:sldChg chg="modSp mod">
        <pc:chgData name="Isael Valdez" userId="da4c2c49-1f3e-4e7b-a3de-cbfdf221ec48" providerId="ADAL" clId="{997DCFFE-5AAA-4EFE-BFC2-1959A9EE7BA9}" dt="2022-03-14T14:46:14.080" v="57" actId="20577"/>
        <pc:sldMkLst>
          <pc:docMk/>
          <pc:sldMk cId="899969967" sldId="308"/>
        </pc:sldMkLst>
        <pc:spChg chg="mod">
          <ac:chgData name="Isael Valdez" userId="da4c2c49-1f3e-4e7b-a3de-cbfdf221ec48" providerId="ADAL" clId="{997DCFFE-5AAA-4EFE-BFC2-1959A9EE7BA9}" dt="2022-03-14T14:46:14.080" v="57" actId="20577"/>
          <ac:spMkLst>
            <pc:docMk/>
            <pc:sldMk cId="899969967" sldId="308"/>
            <ac:spMk id="35" creationId="{F72C5531-345D-479F-94AC-986BAFE739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7133-E3FF-4360-B7E1-BB8EEE90592B}" type="datetimeFigureOut">
              <a:rPr lang="es-DO" smtClean="0"/>
              <a:t>9/5/2022</a:t>
            </a:fld>
            <a:endParaRPr lang="es-D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E7AA0-5817-45E0-9E86-52DE8A23DB8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0200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96785-7D26-E940-9C20-7706568E0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C43D7D-FC23-9A4D-9170-1D783EB5A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682F87-2C56-A344-BAA7-6BD106BC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9/5/2022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00D69A-BDDE-0A48-8085-922D5764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EB92DE-3C7F-EB48-A9FD-D1DA439D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4295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762DD-10FD-124A-B0CA-86EEE690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BA0D57-1A7D-A044-9286-B4A3C3F26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F47CBA-E694-A74A-9E90-9D0A3803D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9/5/2022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310D-5BB9-EA4B-A91E-E5A5914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3F8D94-9D15-4F41-B265-7A0392F0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812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054D04-0E8F-F643-B015-75BCA762B7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D1BAA6-5143-C74C-9D61-FBDCAB8C2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731245-0B34-5A47-895A-468CF074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9/5/2022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495082-1806-CB4A-AD8F-C3BC8E83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E1E74C-0B20-C349-B77E-392B1F5E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9533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92E6-7664-40A6-A3FA-048C5555A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8362D-F912-47EF-A00C-6A0A14672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1C9F1-8AC8-4786-8F03-F4C0D89B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7C20C-ECB0-4754-AE7F-471451E5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D1F59-3D55-40E1-9B88-E0E71D52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7146-6676-453D-B74C-81445CED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1ACE2-B8AF-4BFB-AD61-573743B2D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B47B1-78D0-471F-8AC4-C9CDBF6D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3D996-C844-4329-8F4C-B0AA3B68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C326-879C-44DF-AC1D-24A63625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8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5791D-2598-45F1-91EF-84189253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9E92A-5FBF-482A-B8A1-1342C74AB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F100A-21DF-430C-A86B-97176A524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04FB-A1D2-45C2-BC84-9E181282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FC866-482B-455E-8D61-800F25CE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2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ADF78-3E65-4430-9FFA-3AAB4358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6C685-D75C-46D7-973E-0576DEF30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3D0E4-0904-40B6-92E8-20A17F4C8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C504A-3BE6-4AB5-A332-DCB8507E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65785-D16F-4153-9C63-3001C1E1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EBA86-F672-4BB7-84B8-6510D3EC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28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7DCEB-55AB-43F4-961B-CD93DCC1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DBFF1-1150-4347-9BEA-7A98DC07B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A8DC8-0DA1-4945-AD40-4D01DD545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AA7A3-11C4-47D6-9AE4-A80F07563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FD47A4-E164-4FDB-BF09-49A1FC84B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673A23-3BEC-437A-8632-A2CFCC818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DBCCE9-681D-4633-AF57-854690E4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C28F2C-B569-46DC-9A76-8FC7474B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09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B795-D28F-4008-9E5C-D1E437C9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8FA994-7717-447A-827D-A41713A06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21452-44FC-44DD-AAA3-68F66EB03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25B1E-F07C-4745-BD97-3D1D135A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16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DF2531-B04F-428D-8369-0561EF28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2BA86E-D4F5-4486-8C26-B92C325B5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048F5-FCF1-42A9-BAB4-BD9B0CA1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63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A0AD8-93B9-480F-AD28-C48CF389D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D86D5-DFE6-412E-AF94-BBB8B141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BE8A7-25FA-4D33-A3A3-9573A39BA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FF1F-284E-44A0-A72B-E432A966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DFD91-E822-4059-ADB9-89C3B725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4DA71-6666-4B9A-A3C8-E0DE2023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7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73B20-6E0D-B647-B4BF-C437D9487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3FA412-CAE2-0645-B2BA-C0D8AAC4C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FFFF33-67BC-AC47-8E3D-DD216B70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9/5/2022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E6304D-12A5-B74F-B283-E09FDE40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45F7C2-CBD9-414C-9665-7A161930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28712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B2D0E-C448-4EF6-9628-F738A00F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0924B7-9F4D-49CD-95ED-96D64ACA3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CCA04-53DB-4C9F-A3E5-EBC3DE609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269FA-39AD-4CAE-907A-63353958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B032B-EAC5-4F08-AD1B-BD42F40AC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1B7DF-A885-44C7-8794-670BE089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28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C36F-40E1-4A7C-8DA8-03C93D93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A983D-4406-4453-8DE8-A184E953C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10157-CB91-4185-B5B4-471E7542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6BF3C-EB21-46FD-BFC9-43D022CB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F2FED-D0EC-41A8-A385-2C144760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05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41AC8B-4970-4D27-AAE8-B6DDB12B2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481A2F-1C6E-4BDB-A1D0-9F4067BBF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01010-F258-42E4-8EC6-9F6B55353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153-00FC-4BE5-9F83-97EA67EA8D5F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4241-AEE3-4CA5-905C-0C92F6E2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3751C-151C-4A9B-805F-B1204A35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2720-6A1A-465D-A3DF-F5565F58EC2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1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ABF7F-A793-8443-8053-F5E910C2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9D6693-7EBA-4C4A-9C32-04A426EA2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EBE9A2-D95F-844A-8BAF-528DE61E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9/5/2022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000FEE-6572-114B-B326-2DFB9405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3752A7-8EE9-B546-A0AB-1E13272B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9861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DFE01-D7E2-0F43-885E-AAFFE927C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E5A48C-9DC3-9145-802D-72BB06775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8AC41-F861-E440-89DB-04D63C420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FF9E6E-55F4-7B43-A9EE-065A135E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9/5/2022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4C896B-9302-B742-B2C9-E6A1E61B5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BA65E-E011-3A4F-9D3E-678B69BF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8462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5B8D4-4BD4-B54D-A7EA-4863BE5A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7CA6DB-FB95-004B-9418-773281934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A326D6-05A8-EB41-87F0-3C7EB35DD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B2E793-D0D6-654D-AD53-F770713A2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260EB1-C760-7B48-863A-B6466720F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E2DFCB-CD51-5048-8703-AFB5C5169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9/5/2022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F95674-D9C4-1B4E-8D60-2BA1F341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A0B42BB-8046-8D48-BA18-3F7450D6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9884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5BE83-31DE-E54D-9610-DF1F2888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183356-C20E-824F-AAB0-99C24DD2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9/5/2022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C1F042-D07D-F443-AA04-34366653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E7435E-89CE-3141-BD03-FEA54DBC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3802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421C6B-E481-D94F-A93C-B6B7ED67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9/5/2022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4AF382C-64BC-FB4D-B47C-513CAC54B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099620-C5B4-2444-A974-375C61E4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1548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C2A33-1229-DD49-9465-99B0A1A5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A4E8E-2297-1747-B419-42162095E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25647B-9E4D-AA42-86A9-893EA0C22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CF23CF-3996-9347-B9F6-02AEE2B5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9/5/2022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30A123-34FB-6340-813B-357C83FD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F74627-E40F-1044-9D83-9A8712D4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9973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E9515-0E8E-1442-A40F-827895C9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2F3E53-DC74-994C-AA06-ED6170C937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5170E3-4D5F-2E47-986C-EB9E97C33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6C0360-F3AE-0D4B-9634-7FFB5FA5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A3F8-8D58-7E45-AE6A-38AB45BE4E59}" type="datetimeFigureOut">
              <a:rPr lang="es-DO" smtClean="0"/>
              <a:t>9/5/2022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1A42C6-FB9A-FC4B-8B1D-1565152E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FAB661-3500-7747-8CD1-FC06F243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4759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7C7907-3DF9-EE46-8962-5343ADC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DD2C80-DA48-AD4B-A1F9-7ACE3202D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955332-99DF-8E44-93CF-A1A5C0732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A3F8-8D58-7E45-AE6A-38AB45BE4E59}" type="datetimeFigureOut">
              <a:rPr lang="es-DO" smtClean="0"/>
              <a:t>9/5/2022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2B09EA-E3B6-9646-94EA-730C9AC32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002270-9582-A244-B956-A2293D4F3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7734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6C4968-568D-418A-82A3-4B435D7A3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8E67-2145-415E-BE32-E3F1CAB8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31EA4-E974-4AAD-A6A4-EBEEC5493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A3F8-8D58-7E45-AE6A-38AB45BE4E59}" type="datetimeFigureOut">
              <a:rPr lang="es-DO" smtClean="0"/>
              <a:t>9/5/2022</a:t>
            </a:fld>
            <a:endParaRPr lang="es-D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0B438-075E-4BC8-86B7-24FE91567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49F73-0D2F-4870-8A0F-9C727BD8E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6BCB-7529-4E40-910B-B10B27EB83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2686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ncc@digeig.gob.do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ncc@digeig.gob.d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62D8B652-AFA1-496A-9397-FB24B3678B1B}"/>
              </a:ext>
            </a:extLst>
          </p:cNvPr>
          <p:cNvSpPr/>
          <p:nvPr/>
        </p:nvSpPr>
        <p:spPr>
          <a:xfrm>
            <a:off x="0" y="0"/>
            <a:ext cx="12192000" cy="925551"/>
          </a:xfrm>
          <a:prstGeom prst="rect">
            <a:avLst/>
          </a:prstGeom>
          <a:solidFill>
            <a:srgbClr val="203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134BA6EA-F530-487A-9472-57F494B34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453" y="2807286"/>
            <a:ext cx="9719094" cy="2347415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solidFill>
                  <a:srgbClr val="203C73"/>
                </a:solidFill>
                <a:latin typeface="Artifex CF" panose="00000500000000000000" pitchFamily="50" charset="0"/>
                <a:ea typeface="Federo"/>
                <a:cs typeface="Federo"/>
                <a:sym typeface="Federo"/>
              </a:rPr>
              <a:t>Conformación de las Comisiones de Integridad y Cumplimiento Normativo (CIGCN)</a:t>
            </a:r>
            <a:br>
              <a:rPr lang="es-ES" sz="3600" b="1" dirty="0">
                <a:solidFill>
                  <a:srgbClr val="203C73"/>
                </a:solidFill>
                <a:latin typeface="Artifex CF" panose="00000500000000000000" pitchFamily="50" charset="0"/>
                <a:ea typeface="Federo"/>
                <a:cs typeface="Federo"/>
                <a:sym typeface="Federo"/>
              </a:rPr>
            </a:br>
            <a:br>
              <a:rPr lang="es-ES" sz="3600" b="1" dirty="0">
                <a:solidFill>
                  <a:srgbClr val="203C73"/>
                </a:solidFill>
                <a:latin typeface="Artifex CF" panose="00000500000000000000" pitchFamily="50" charset="0"/>
                <a:ea typeface="Federo"/>
                <a:cs typeface="Federo"/>
                <a:sym typeface="Federo"/>
              </a:rPr>
            </a:br>
            <a:r>
              <a:rPr lang="es-ES" sz="3200" b="1" dirty="0">
                <a:solidFill>
                  <a:srgbClr val="FF0000"/>
                </a:solidFill>
                <a:latin typeface="Artifex CF" panose="00000500000000000000" pitchFamily="50" charset="0"/>
                <a:ea typeface="Federo"/>
                <a:cs typeface="Federo"/>
                <a:sym typeface="Federo"/>
              </a:rPr>
              <a:t>Paso a Paso Desarrollo del Proceso Electoral </a:t>
            </a:r>
            <a:br>
              <a:rPr lang="es-ES" sz="3600" b="1" dirty="0">
                <a:solidFill>
                  <a:srgbClr val="FF0000"/>
                </a:solidFill>
                <a:latin typeface="Artifex CF" panose="00000500000000000000" pitchFamily="50" charset="0"/>
                <a:ea typeface="Federo"/>
                <a:cs typeface="Federo"/>
                <a:sym typeface="Federo"/>
              </a:rPr>
            </a:br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  <a:ea typeface="Federo"/>
                <a:cs typeface="Federo"/>
                <a:sym typeface="Federo"/>
              </a:rPr>
              <a:t>En cumplimiento del Decreto 791-21.</a:t>
            </a:r>
            <a:endParaRPr lang="en-US" sz="2800" dirty="0">
              <a:solidFill>
                <a:srgbClr val="FF0000"/>
              </a:solidFill>
              <a:latin typeface="Artifex CF" panose="00000500000000000000" pitchFamily="50" charset="0"/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E18B0585-042D-4B09-A877-CEFC9666D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23" y="219050"/>
            <a:ext cx="4995353" cy="159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F5CF17A-DBC4-447C-8C9A-D567D88606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B59473-E89A-4037-A2CC-32BD694605BD}"/>
              </a:ext>
            </a:extLst>
          </p:cNvPr>
          <p:cNvSpPr txBox="1"/>
          <p:nvPr/>
        </p:nvSpPr>
        <p:spPr>
          <a:xfrm>
            <a:off x="2417628" y="2521059"/>
            <a:ext cx="73567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Artifex CF" panose="00000500000000000000" pitchFamily="50" charset="0"/>
                <a:cs typeface="Calibri" panose="020F0502020204030204" pitchFamily="34" charset="0"/>
              </a:rPr>
              <a:t>Fase de Desarrollo del Proceso Electoral</a:t>
            </a:r>
            <a:endParaRPr lang="es-DO" sz="4800" dirty="0">
              <a:solidFill>
                <a:schemeClr val="bg1"/>
              </a:solidFill>
              <a:latin typeface="Artifex CF" panose="00000500000000000000" pitchFamily="50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5D727C-C1A5-437E-AA03-4CE034B58CE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  <p:sp>
        <p:nvSpPr>
          <p:cNvPr id="7" name="Rectángulo 1">
            <a:extLst>
              <a:ext uri="{FF2B5EF4-FFF2-40B4-BE49-F238E27FC236}">
                <a16:creationId xmlns:a16="http://schemas.microsoft.com/office/drawing/2014/main" id="{EEB68E42-F0DB-4125-9491-6347F8756576}"/>
              </a:ext>
            </a:extLst>
          </p:cNvPr>
          <p:cNvSpPr/>
          <p:nvPr/>
        </p:nvSpPr>
        <p:spPr>
          <a:xfrm rot="5400000">
            <a:off x="6069112" y="2517838"/>
            <a:ext cx="53776" cy="34651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4165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7">
            <a:extLst>
              <a:ext uri="{FF2B5EF4-FFF2-40B4-BE49-F238E27FC236}">
                <a16:creationId xmlns:a16="http://schemas.microsoft.com/office/drawing/2014/main" id="{A6495ED3-271F-4D61-BCB1-6F94E64371FD}"/>
              </a:ext>
            </a:extLst>
          </p:cNvPr>
          <p:cNvSpPr txBox="1">
            <a:spLocks/>
          </p:cNvSpPr>
          <p:nvPr/>
        </p:nvSpPr>
        <p:spPr>
          <a:xfrm>
            <a:off x="1524000" y="2054087"/>
            <a:ext cx="9144000" cy="4346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Clr>
                <a:srgbClr val="002060"/>
              </a:buClr>
              <a:buSzPts val="2800"/>
              <a:buNone/>
            </a:pPr>
            <a:endParaRPr lang="es-ES"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>
              <a:buClr>
                <a:srgbClr val="002060"/>
              </a:buClr>
              <a:buSzPts val="2800"/>
              <a:buNone/>
            </a:pPr>
            <a:endParaRPr lang="es-ES"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just">
              <a:buClr>
                <a:srgbClr val="002060"/>
              </a:buClr>
              <a:buSzPts val="2800"/>
              <a:buNone/>
            </a:pPr>
            <a:r>
              <a:rPr lang="es-E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FEF5A6-2A0C-46B5-8852-D0817657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1212951"/>
            <a:ext cx="10018713" cy="120258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</a:rPr>
              <a:t>Sensibilización Institucional del Proceso Electoral.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</a:endParaRPr>
          </a:p>
        </p:txBody>
      </p:sp>
      <p:pic>
        <p:nvPicPr>
          <p:cNvPr id="8" name="Marcador de contenido 7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585A7B19-CF4A-4BBE-A551-249216EA2F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5964" t="25331" r="9338" b="9996"/>
          <a:stretch/>
        </p:blipFill>
        <p:spPr bwMode="auto">
          <a:xfrm>
            <a:off x="650569" y="2160602"/>
            <a:ext cx="5853855" cy="3736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2E353F-39FC-429B-B56F-4FA894355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4424" y="2557539"/>
            <a:ext cx="4895056" cy="33398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>
                <a:latin typeface="Artifex CF" panose="00000500000000000000" pitchFamily="50" charset="0"/>
                <a:cs typeface="Arial" panose="020B0604020202020204" pitchFamily="34" charset="0"/>
              </a:rPr>
              <a:t>     Paso No. 7</a:t>
            </a:r>
          </a:p>
          <a:p>
            <a:pPr algn="just"/>
            <a:r>
              <a:rPr lang="es-ES" sz="2200" dirty="0">
                <a:latin typeface="Artifex CF" panose="00000500000000000000" pitchFamily="50" charset="0"/>
                <a:cs typeface="Arial" panose="020B0604020202020204" pitchFamily="34" charset="0"/>
              </a:rPr>
              <a:t>El DIGEIG le proporcionará al comité electoral institucional una 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Diapositiva o Instructivo de Conformación CIGCN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para para que la institución  explique al personal los detalles del  proceso electoral. Después de concluido este paso podrán pasar al siguiente.</a:t>
            </a:r>
            <a:endParaRPr lang="es-ES" sz="2200" b="1" dirty="0">
              <a:latin typeface="Artifex CF" panose="00000500000000000000" pitchFamily="50" charset="0"/>
              <a:cs typeface="Arial" panose="020B0604020202020204" pitchFamily="34" charset="0"/>
            </a:endParaRPr>
          </a:p>
          <a:p>
            <a:endParaRPr lang="es-DO" sz="2200" dirty="0">
              <a:latin typeface="Artifex CF" panose="00000500000000000000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22D452-673F-4277-A918-BB685B726C3B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7C63D58D-9C99-4463-B087-50E06900D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5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7">
            <a:extLst>
              <a:ext uri="{FF2B5EF4-FFF2-40B4-BE49-F238E27FC236}">
                <a16:creationId xmlns:a16="http://schemas.microsoft.com/office/drawing/2014/main" id="{A6495ED3-271F-4D61-BCB1-6F94E64371FD}"/>
              </a:ext>
            </a:extLst>
          </p:cNvPr>
          <p:cNvSpPr txBox="1">
            <a:spLocks/>
          </p:cNvSpPr>
          <p:nvPr/>
        </p:nvSpPr>
        <p:spPr>
          <a:xfrm>
            <a:off x="1524000" y="2054087"/>
            <a:ext cx="9144000" cy="4346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109174-AB3D-467E-B3F5-6894208F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281942"/>
            <a:ext cx="10018713" cy="57998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tifex CF" panose="00000500000000000000" pitchFamily="50" charset="0"/>
              </a:rPr>
              <a:t>Verificación de Incompatibilidades 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33ED44A7-BB86-4BD3-A8E5-1A1BD34C32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50843" y="2054087"/>
            <a:ext cx="3669414" cy="4492746"/>
          </a:xfrm>
          <a:prstGeom prst="rect">
            <a:avLst/>
          </a:prstGeom>
        </p:spPr>
      </p:pic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57D8B4CB-3FA3-4A8E-B26C-0AC7E1CF3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699" y="2054087"/>
            <a:ext cx="5347743" cy="3707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600" b="1" dirty="0">
                <a:latin typeface="Artifex CF" panose="00000500000000000000" pitchFamily="50" charset="0"/>
                <a:cs typeface="Arial" panose="020B0604020202020204" pitchFamily="34" charset="0"/>
              </a:rPr>
              <a:t>Paso No. 8</a:t>
            </a:r>
          </a:p>
          <a:p>
            <a:pPr algn="just"/>
            <a:r>
              <a:rPr lang="es-ES" sz="2400" dirty="0">
                <a:latin typeface="Artifex CF" panose="00000500000000000000" pitchFamily="50" charset="0"/>
                <a:cs typeface="Arial" panose="020B0604020202020204" pitchFamily="34" charset="0"/>
              </a:rPr>
              <a:t>El departamento de RRHH de cada Institución  en conjunto con su equipo, depurará las listas de candidatos elegibles correspondiente a cada grupo ocupacional.</a:t>
            </a:r>
          </a:p>
          <a:p>
            <a:r>
              <a:rPr lang="es-ES" sz="2400" b="1" dirty="0">
                <a:latin typeface="Artifex CF" panose="00000500000000000000" pitchFamily="50" charset="0"/>
                <a:cs typeface="Arial" panose="020B0604020202020204" pitchFamily="34" charset="0"/>
              </a:rPr>
              <a:t>DIGEIG-DEIG-FORM-005_ Verificación de Incompatibilidades</a:t>
            </a:r>
            <a:r>
              <a:rPr lang="es-ES" sz="2400" dirty="0">
                <a:latin typeface="Artifex CF" panose="00000500000000000000" pitchFamily="50" charset="0"/>
                <a:cs typeface="Arial" panose="020B0604020202020204" pitchFamily="34" charset="0"/>
              </a:rPr>
              <a:t>. Después de completar este formulario podrán pasar al siguiente paso.</a:t>
            </a:r>
          </a:p>
          <a:p>
            <a:endParaRPr lang="es-ES" sz="2400" dirty="0">
              <a:latin typeface="Artifex CF" panose="00000500000000000000" pitchFamily="50" charset="0"/>
              <a:cs typeface="Arial" panose="020B0604020202020204" pitchFamily="34" charset="0"/>
            </a:endParaRPr>
          </a:p>
          <a:p>
            <a:endParaRPr lang="es-DO" sz="2400" dirty="0">
              <a:latin typeface="Artifex CF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3C34B3-74AB-45CF-8B91-BE0BA72C2348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1671A5C6-4FBC-4AF7-A63E-130F986F0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02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AA515-3753-49F9-B06A-EB140BAA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038" y="1237957"/>
            <a:ext cx="10147404" cy="1058530"/>
          </a:xfrm>
        </p:spPr>
        <p:txBody>
          <a:bodyPr>
            <a:normAutofit/>
          </a:bodyPr>
          <a:lstStyle/>
          <a:p>
            <a:r>
              <a:rPr lang="es-DO" sz="2800" b="1" dirty="0">
                <a:solidFill>
                  <a:srgbClr val="FF0000"/>
                </a:solidFill>
                <a:effectLst/>
                <a:latin typeface="Artifex CF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Recepción de Postulaciones </a:t>
            </a:r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</a:rPr>
              <a:t>Electoral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E57630-8486-4D56-916B-AF2E46DCC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88" y="2725958"/>
            <a:ext cx="5181600" cy="4351338"/>
          </a:xfrm>
        </p:spPr>
        <p:txBody>
          <a:bodyPr anchor="ctr">
            <a:normAutofit/>
          </a:bodyPr>
          <a:lstStyle/>
          <a:p>
            <a:r>
              <a:rPr lang="es-ES" sz="2000" dirty="0"/>
              <a:t> </a:t>
            </a:r>
            <a:endParaRPr lang="es-DO" sz="2000" dirty="0"/>
          </a:p>
        </p:txBody>
      </p:sp>
      <p:sp>
        <p:nvSpPr>
          <p:cNvPr id="19" name="Marcador de contenido 18">
            <a:extLst>
              <a:ext uri="{FF2B5EF4-FFF2-40B4-BE49-F238E27FC236}">
                <a16:creationId xmlns:a16="http://schemas.microsoft.com/office/drawing/2014/main" id="{ECFCC785-4D51-48C1-8A83-EA7233388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740" y="2364641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>
                <a:latin typeface="Artifex CF" panose="00000500000000000000" pitchFamily="50" charset="0"/>
                <a:cs typeface="Arial" panose="020B0604020202020204" pitchFamily="34" charset="0"/>
              </a:rPr>
              <a:t>Paso No. 9</a:t>
            </a:r>
          </a:p>
          <a:p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El comité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e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lectoral institucional recibe las postulaciones, correspondiente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por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 grupo ocupacional.</a:t>
            </a:r>
          </a:p>
          <a:p>
            <a:r>
              <a:rPr lang="es-ES" sz="2200" b="1" dirty="0">
                <a:latin typeface="Artifex CF" panose="00000500000000000000" pitchFamily="50" charset="0"/>
                <a:cs typeface="Arial" panose="020B0604020202020204" pitchFamily="34" charset="0"/>
              </a:rPr>
              <a:t>DIGEIG-DEIG-FORM-006 _ Inscripción de Candidatura</a:t>
            </a:r>
            <a:r>
              <a:rPr lang="es-ES" sz="2200" dirty="0">
                <a:latin typeface="Artifex CF" panose="00000500000000000000" pitchFamily="50" charset="0"/>
                <a:cs typeface="Arial" panose="020B0604020202020204" pitchFamily="34" charset="0"/>
              </a:rPr>
              <a:t>. Después de completar este formulario podrán pasar al siguiente paso.</a:t>
            </a:r>
          </a:p>
          <a:p>
            <a:endParaRPr lang="es-ES" sz="2200" b="1" dirty="0">
              <a:latin typeface="Artifex CF" panose="00000500000000000000" pitchFamily="50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sz="2200" b="1" dirty="0">
              <a:latin typeface="Artifex CF" panose="00000500000000000000" pitchFamily="50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DO" sz="2200" b="1" dirty="0">
              <a:latin typeface="Artifex CF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30" name="Imagen 29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37DFADCF-1F12-412C-B56B-2BDC60DFE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85" t="6276" r="32267" b="6818"/>
          <a:stretch/>
        </p:blipFill>
        <p:spPr bwMode="auto">
          <a:xfrm>
            <a:off x="1108037" y="1993484"/>
            <a:ext cx="4473897" cy="4589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765BE2-C5BD-427F-A49D-9C59B2592D62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62BDB9E-A6E2-4001-B28B-C1AC5B3A3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24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2EA94-5366-4D97-A6CD-46A2E0EB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619" y="1329006"/>
            <a:ext cx="10073181" cy="885941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</a:rPr>
              <a:t>Campaña en Valores 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D80BB7-E284-42CF-B4E9-A3D10B06D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00673"/>
            <a:ext cx="5181600" cy="3768366"/>
          </a:xfrm>
        </p:spPr>
        <p:txBody>
          <a:bodyPr/>
          <a:lstStyle/>
          <a:p>
            <a:pPr marL="0" indent="0" algn="ctr">
              <a:buNone/>
            </a:pPr>
            <a:r>
              <a:rPr lang="es-DO" sz="2400" b="1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Paso No. 10</a:t>
            </a:r>
          </a:p>
          <a:p>
            <a:pPr algn="just"/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Al inscribirse como candidato cada persona elegirá un valor que lo identifique, el cual será el eslogan de su campaña. El Comité Electoral decidirá la metodología a emplear para que los candidatos realicen su campaña electoral.</a:t>
            </a:r>
            <a:endParaRPr lang="es-DO" sz="2200" dirty="0">
              <a:latin typeface="Artifex CF" panose="00000500000000000000" pitchFamily="50" charset="0"/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2DC9DF2-ADAA-4FFB-AD21-8C58ED258F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0619" y="2377943"/>
            <a:ext cx="3932826" cy="39328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7B2A5F-C404-4BA0-BCFE-DF922FF2C361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65D5D1D0-21E4-4564-A696-44BAC9A14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4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2EA94-5366-4D97-A6CD-46A2E0EB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6" y="1458349"/>
            <a:ext cx="10198094" cy="627254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</a:rPr>
              <a:t>Cierre de Postulaciones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D80BB7-E284-42CF-B4E9-A3D10B06D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00673"/>
            <a:ext cx="5181600" cy="3792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DO" sz="2400" b="1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Paso No. 11</a:t>
            </a:r>
          </a:p>
          <a:p>
            <a:r>
              <a:rPr lang="es-ES" sz="2200" dirty="0">
                <a:latin typeface="Artifex CF" panose="00000500000000000000" pitchFamily="50" charset="0"/>
                <a:ea typeface="Calibri" panose="020F0502020204030204" pitchFamily="34" charset="0"/>
              </a:rPr>
              <a:t>El Comité Electoral debe organizar una actividad  de cierre de postulaciones, donde cada postulante presente sus aspiraciones finales como candidato</a:t>
            </a:r>
          </a:p>
          <a:p>
            <a:pPr algn="just"/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Al concluir este paso podrán pasar al siguiente.</a:t>
            </a:r>
            <a:endParaRPr lang="es-DO" sz="2200" dirty="0">
              <a:latin typeface="Artifex CF" panose="00000500000000000000" pitchFamily="50" charset="0"/>
            </a:endParaRPr>
          </a:p>
        </p:txBody>
      </p:sp>
      <p:pic>
        <p:nvPicPr>
          <p:cNvPr id="9" name="Marcador de contenido 8" descr="Dibujos de hombre de negocios y commerce. Caricaturas de hombre de negocios  y vectores de ilustración eps 10. | CanStock">
            <a:extLst>
              <a:ext uri="{FF2B5EF4-FFF2-40B4-BE49-F238E27FC236}">
                <a16:creationId xmlns:a16="http://schemas.microsoft.com/office/drawing/2014/main" id="{D6922CF1-EA6A-45FD-B4C9-101E0E08F7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3543" r="3404" b="10629"/>
          <a:stretch/>
        </p:blipFill>
        <p:spPr bwMode="auto">
          <a:xfrm>
            <a:off x="824072" y="2852382"/>
            <a:ext cx="4878221" cy="2970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953D2F-F77D-4C8F-8772-E4199772584F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FB88B4AE-344B-4B77-B1EB-E54FFAAC3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93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C225504E-D0C8-4A33-A27B-B890F79E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190" y="1519311"/>
            <a:ext cx="10030611" cy="48553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  <a:cs typeface="Arial" panose="020B0604020202020204" pitchFamily="34" charset="0"/>
              </a:rPr>
              <a:t>Boleta Electoral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5" name="Marcador de contenido 34">
            <a:extLst>
              <a:ext uri="{FF2B5EF4-FFF2-40B4-BE49-F238E27FC236}">
                <a16:creationId xmlns:a16="http://schemas.microsoft.com/office/drawing/2014/main" id="{F72C5531-345D-479F-94AC-986BAFE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7863" y="2311300"/>
            <a:ext cx="4915938" cy="39299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>
                <a:latin typeface="Artifex CF" panose="00000500000000000000" pitchFamily="50" charset="0"/>
              </a:rPr>
              <a:t>Paso No. 12</a:t>
            </a:r>
          </a:p>
          <a:p>
            <a:pPr algn="just"/>
            <a:r>
              <a:rPr lang="es-ES" sz="2200" dirty="0">
                <a:latin typeface="Artifex CF" panose="00000500000000000000" pitchFamily="50" charset="0"/>
                <a:cs typeface="Arial" panose="020B0604020202020204" pitchFamily="34" charset="0"/>
              </a:rPr>
              <a:t>El Comité Electoral se encargará de cargar en el sistema de votación la lista final de candidatos por cada grupo ocupacional y las fotos de los candidatos para que  se emita la boleta electoral. Esta se deberá remitir a la DIGEIG para su verificación</a:t>
            </a:r>
            <a:r>
              <a:rPr lang="es-ES" sz="2200" dirty="0">
                <a:latin typeface="Artifex CF" panose="00000500000000000000" pitchFamily="50" charset="0"/>
              </a:rPr>
              <a:t>. </a:t>
            </a:r>
          </a:p>
          <a:p>
            <a:pPr algn="just"/>
            <a:r>
              <a:rPr lang="es-ES" sz="2200" dirty="0">
                <a:latin typeface="Artifex CF" panose="00000500000000000000" pitchFamily="50" charset="0"/>
                <a:cs typeface="Arial" panose="020B0604020202020204" pitchFamily="34" charset="0"/>
              </a:rPr>
              <a:t>Después de completar este paso podrán pasar al siguiente.</a:t>
            </a:r>
            <a:endParaRPr lang="es-ES" sz="2200" dirty="0">
              <a:latin typeface="Artifex CF" panose="00000500000000000000" pitchFamily="50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4B5D3D9-83AC-4906-A2F6-9C478E8D6D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0063" y="2334266"/>
            <a:ext cx="5152498" cy="39595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31C67C-993E-4390-A972-FB446A2B253A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34147756-968B-469F-AF5B-6FD3B3B8B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77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C225504E-D0C8-4A33-A27B-B890F79E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35" y="1250262"/>
            <a:ext cx="10411268" cy="48553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  <a:cs typeface="Arial" panose="020B0604020202020204" pitchFamily="34" charset="0"/>
              </a:rPr>
              <a:t>Lista Final de Candidatos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5" name="Marcador de contenido 34">
            <a:extLst>
              <a:ext uri="{FF2B5EF4-FFF2-40B4-BE49-F238E27FC236}">
                <a16:creationId xmlns:a16="http://schemas.microsoft.com/office/drawing/2014/main" id="{F72C5531-345D-479F-94AC-986BAFE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142783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>
                <a:latin typeface="Artifex CF" panose="00000500000000000000" pitchFamily="50" charset="0"/>
              </a:rPr>
              <a:t>Paso No. 13</a:t>
            </a:r>
          </a:p>
          <a:p>
            <a:pPr algn="just"/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El Comité Electoral emitirá y publicará la lista final de los candidatos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por cada 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grupo ocupacional. </a:t>
            </a:r>
          </a:p>
          <a:p>
            <a:r>
              <a:rPr lang="pt-BR" sz="2200" b="1" dirty="0">
                <a:latin typeface="Artifex CF" panose="00000500000000000000" pitchFamily="50" charset="0"/>
                <a:cs typeface="Arial" panose="020B0604020202020204" pitchFamily="34" charset="0"/>
              </a:rPr>
              <a:t>DIGEIG-DEIG-FORM-007_Lista final de Candidatos. </a:t>
            </a:r>
            <a:r>
              <a:rPr lang="es-ES" sz="2200" dirty="0">
                <a:latin typeface="Artifex CF" panose="00000500000000000000" pitchFamily="50" charset="0"/>
                <a:cs typeface="Arial" panose="020B0604020202020204" pitchFamily="34" charset="0"/>
              </a:rPr>
              <a:t>Después de completar este formulario podrán pasar al siguiente paso.</a:t>
            </a:r>
          </a:p>
          <a:p>
            <a:pPr marL="0" indent="0">
              <a:buNone/>
            </a:pPr>
            <a:endParaRPr lang="es-ES" dirty="0">
              <a:latin typeface="Artifex CF" panose="00000500000000000000" pitchFamily="50" charset="0"/>
            </a:endParaRPr>
          </a:p>
        </p:txBody>
      </p:sp>
      <p:pic>
        <p:nvPicPr>
          <p:cNvPr id="54" name="Marcador de contenido 5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164CB15-C602-466B-BC32-CE77A2391A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34" t="9014" r="64018" b="9241"/>
          <a:stretch/>
        </p:blipFill>
        <p:spPr bwMode="auto">
          <a:xfrm>
            <a:off x="942535" y="1894272"/>
            <a:ext cx="4229966" cy="4659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5EF26C-6E15-496A-BD5B-D594B0D30572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099D4029-3932-4877-AE66-D8974ACAC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3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C225504E-D0C8-4A33-A27B-B890F79E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795" y="1329132"/>
            <a:ext cx="10235007" cy="48553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  <a:cs typeface="Arial" panose="020B0604020202020204" pitchFamily="34" charset="0"/>
              </a:rPr>
              <a:t>Elección de Miembros de Mesa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5" name="Marcador de contenido 34">
            <a:extLst>
              <a:ext uri="{FF2B5EF4-FFF2-40B4-BE49-F238E27FC236}">
                <a16:creationId xmlns:a16="http://schemas.microsoft.com/office/drawing/2014/main" id="{F72C5531-345D-479F-94AC-986BAFE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987106"/>
            <a:ext cx="5181600" cy="42433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b="1" dirty="0">
                <a:latin typeface="Artifex CF" panose="00000500000000000000" pitchFamily="50" charset="0"/>
              </a:rPr>
              <a:t>Paso No. 14</a:t>
            </a:r>
          </a:p>
          <a:p>
            <a:pPr algn="just"/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El Comité Electoral debe elegir 5 miembros de mesa, uno (1) por cada grupo ocupacional y 5 auxiliares de mesa, uno (1) por cada grupo ocupacional.</a:t>
            </a:r>
          </a:p>
          <a:p>
            <a:pPr algn="just"/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El Comité Electoral deberá sensibilizarlos sobre el proceso de sufragio.</a:t>
            </a:r>
            <a:r>
              <a:rPr lang="es-ES" sz="2200" dirty="0">
                <a:latin typeface="Artifex CF" panose="00000500000000000000" pitchFamily="50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ES" sz="2200" dirty="0">
                <a:latin typeface="Artifex CF" panose="00000500000000000000" pitchFamily="50" charset="0"/>
                <a:cs typeface="Arial" panose="020B0604020202020204" pitchFamily="34" charset="0"/>
              </a:rPr>
              <a:t>Después de completar este paso podrán pasar al siguiente</a:t>
            </a:r>
            <a:endParaRPr lang="es-ES" sz="2200" dirty="0">
              <a:latin typeface="Artifex CF" panose="00000500000000000000" pitchFamily="50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D13DD7B-0EB9-4EAE-BF12-7C346C3566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9" b="89764" l="4580" r="95802">
                        <a14:foregroundMark x1="9160" y1="38583" x2="8397" y2="51969"/>
                        <a14:foregroundMark x1="8397" y1="51969" x2="14885" y2="66142"/>
                        <a14:foregroundMark x1="14885" y1="66142" x2="27863" y2="66929"/>
                        <a14:foregroundMark x1="27863" y1="66929" x2="25573" y2="63780"/>
                        <a14:foregroundMark x1="90076" y1="49606" x2="90458" y2="34646"/>
                        <a14:foregroundMark x1="90458" y1="34646" x2="91603" y2="70866"/>
                        <a14:foregroundMark x1="95802" y1="88189" x2="93511" y2="70866"/>
                        <a14:foregroundMark x1="8015" y1="72441" x2="4580" y2="88976"/>
                        <a14:foregroundMark x1="17939" y1="76378" x2="18321" y2="88189"/>
                        <a14:foregroundMark x1="18321" y1="88189" x2="18321" y2="88976"/>
                        <a14:foregroundMark x1="77863" y1="29134" x2="72137" y2="37795"/>
                        <a14:foregroundMark x1="93130" y1="40945" x2="95802" y2="53543"/>
                        <a14:foregroundMark x1="95802" y1="53543" x2="95038" y2="566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907" y="2300523"/>
            <a:ext cx="5579391" cy="39299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995938-2A06-427B-B5AA-7FBECA28DA0C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3798ECEB-7ED3-4D7D-8949-FD4D46DB9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22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F5CF17A-DBC4-447C-8C9A-D567D88606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B59473-E89A-4037-A2CC-32BD694605BD}"/>
              </a:ext>
            </a:extLst>
          </p:cNvPr>
          <p:cNvSpPr txBox="1"/>
          <p:nvPr/>
        </p:nvSpPr>
        <p:spPr>
          <a:xfrm>
            <a:off x="3049138" y="2951946"/>
            <a:ext cx="60937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600" b="1" dirty="0">
                <a:solidFill>
                  <a:schemeClr val="bg1"/>
                </a:solidFill>
                <a:latin typeface="Artifex CF" panose="00000500000000000000" pitchFamily="50" charset="0"/>
                <a:cs typeface="Calibri" panose="020F0502020204030204" pitchFamily="34" charset="0"/>
              </a:rPr>
              <a:t>Fase de Votación </a:t>
            </a:r>
            <a:endParaRPr lang="es-DO" sz="5600" dirty="0">
              <a:solidFill>
                <a:schemeClr val="bg1"/>
              </a:solidFill>
              <a:latin typeface="Artifex CF" panose="00000500000000000000" pitchFamily="50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497BC9-438B-4E87-830A-CFCCC8F3223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  <p:sp>
        <p:nvSpPr>
          <p:cNvPr id="7" name="Rectángulo 1">
            <a:extLst>
              <a:ext uri="{FF2B5EF4-FFF2-40B4-BE49-F238E27FC236}">
                <a16:creationId xmlns:a16="http://schemas.microsoft.com/office/drawing/2014/main" id="{19CD5C23-1E72-4D1E-BC3B-B0D1F4264EF7}"/>
              </a:ext>
            </a:extLst>
          </p:cNvPr>
          <p:cNvSpPr/>
          <p:nvPr/>
        </p:nvSpPr>
        <p:spPr>
          <a:xfrm rot="5400000">
            <a:off x="6069112" y="2216622"/>
            <a:ext cx="53776" cy="34651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0606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15AA132-EB78-4842-A3DC-7A5BC33CDD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25C7AE-1980-4F61-890D-D3FF0EC5F212}"/>
              </a:ext>
            </a:extLst>
          </p:cNvPr>
          <p:cNvSpPr txBox="1"/>
          <p:nvPr/>
        </p:nvSpPr>
        <p:spPr>
          <a:xfrm>
            <a:off x="2738853" y="3013501"/>
            <a:ext cx="67142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Artifex CF" panose="00000500000000000000" pitchFamily="50" charset="0"/>
                <a:cs typeface="Calibri" panose="020F0502020204030204" pitchFamily="34" charset="0"/>
              </a:rPr>
              <a:t>Fase Preparatoria </a:t>
            </a:r>
            <a:endParaRPr lang="es-DO" sz="4800" dirty="0">
              <a:solidFill>
                <a:schemeClr val="bg1"/>
              </a:solidFill>
              <a:latin typeface="Artifex CF" panose="00000500000000000000" pitchFamily="50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A0A1E3-1261-49F8-A110-73F6BF6D428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  <p:sp>
        <p:nvSpPr>
          <p:cNvPr id="7" name="Rectángulo 1">
            <a:extLst>
              <a:ext uri="{FF2B5EF4-FFF2-40B4-BE49-F238E27FC236}">
                <a16:creationId xmlns:a16="http://schemas.microsoft.com/office/drawing/2014/main" id="{79ECB832-5F12-48DF-8D8C-06BF9060B3F9}"/>
              </a:ext>
            </a:extLst>
          </p:cNvPr>
          <p:cNvSpPr/>
          <p:nvPr/>
        </p:nvSpPr>
        <p:spPr>
          <a:xfrm rot="5400000">
            <a:off x="6069112" y="2216622"/>
            <a:ext cx="53776" cy="34651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19640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C225504E-D0C8-4A33-A27B-B890F79E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261" y="1226173"/>
            <a:ext cx="9928181" cy="755624"/>
          </a:xfrm>
        </p:spPr>
        <p:txBody>
          <a:bodyPr>
            <a:normAutofit/>
          </a:bodyPr>
          <a:lstStyle/>
          <a:p>
            <a:r>
              <a:rPr lang="es-DO" sz="2800" b="1" dirty="0">
                <a:solidFill>
                  <a:srgbClr val="FF0000"/>
                </a:solidFill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Check-list previo a proceso de votaciones</a:t>
            </a:r>
          </a:p>
        </p:txBody>
      </p:sp>
      <p:sp>
        <p:nvSpPr>
          <p:cNvPr id="35" name="Marcador de contenido 34">
            <a:extLst>
              <a:ext uri="{FF2B5EF4-FFF2-40B4-BE49-F238E27FC236}">
                <a16:creationId xmlns:a16="http://schemas.microsoft.com/office/drawing/2014/main" id="{F72C5531-345D-479F-94AC-986BAFE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364691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>
                <a:latin typeface="Artifex CF" panose="00000500000000000000" pitchFamily="50" charset="0"/>
              </a:rPr>
              <a:t>Paso No. 15</a:t>
            </a:r>
          </a:p>
          <a:p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Comité Electoral debe verificar con el  </a:t>
            </a:r>
            <a:r>
              <a:rPr lang="es-ES" sz="2200" b="1" dirty="0">
                <a:latin typeface="Artifex CF" panose="00000500000000000000" pitchFamily="50" charset="0"/>
                <a:cs typeface="Arial" panose="020B0604020202020204" pitchFamily="34" charset="0"/>
              </a:rPr>
              <a:t>Formulario DIGEIG-DEIG-FORM-008 Lista de Verificación del Proceso de Votaciones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para confirmar que todos los pasos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fueron agotados correctamente.</a:t>
            </a:r>
            <a:r>
              <a:rPr lang="es-ES" sz="2200" dirty="0">
                <a:latin typeface="Artifex CF" panose="00000500000000000000" pitchFamily="50" charset="0"/>
                <a:cs typeface="Arial" panose="020B0604020202020204" pitchFamily="34" charset="0"/>
              </a:rPr>
              <a:t> </a:t>
            </a:r>
          </a:p>
          <a:p>
            <a:r>
              <a:rPr lang="es-ES" sz="2200" dirty="0">
                <a:latin typeface="Artifex CF" panose="00000500000000000000" pitchFamily="50" charset="0"/>
                <a:cs typeface="Arial" panose="020B0604020202020204" pitchFamily="34" charset="0"/>
              </a:rPr>
              <a:t>Luego de completar este paso podrán pasar al siguiente</a:t>
            </a:r>
            <a:endParaRPr lang="es-ES" sz="2200" b="1" dirty="0">
              <a:latin typeface="Artifex CF" panose="00000500000000000000" pitchFamily="50" charset="0"/>
            </a:endParaRPr>
          </a:p>
        </p:txBody>
      </p:sp>
      <p:pic>
        <p:nvPicPr>
          <p:cNvPr id="9" name="Marcador de contenido 8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9A7004C8-1ADC-4306-8550-5A15F2182B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3161" t="6590" r="32091" b="6818"/>
          <a:stretch/>
        </p:blipFill>
        <p:spPr bwMode="auto">
          <a:xfrm>
            <a:off x="1105483" y="2160902"/>
            <a:ext cx="4338713" cy="4665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FF99BE-1D34-4235-A42C-3F43AAD4A8DC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C95930E2-A856-4A15-ABA4-315991EE3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51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C225504E-D0C8-4A33-A27B-B890F79E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3219"/>
            <a:ext cx="10515600" cy="681716"/>
          </a:xfrm>
        </p:spPr>
        <p:txBody>
          <a:bodyPr>
            <a:noAutofit/>
          </a:bodyPr>
          <a:lstStyle/>
          <a:p>
            <a:pPr algn="ctr"/>
            <a:r>
              <a:rPr lang="es-DO" sz="2800" b="1" dirty="0">
                <a:solidFill>
                  <a:srgbClr val="FF0000"/>
                </a:solidFill>
                <a:latin typeface="Artifex CF" panose="00000500000000000000" pitchFamily="50" charset="0"/>
                <a:ea typeface="Calibri" panose="020F0502020204030204" pitchFamily="34" charset="0"/>
              </a:rPr>
              <a:t>Acta de Inicio y final del Proceso Electoral</a:t>
            </a:r>
            <a:br>
              <a:rPr lang="es-DO" sz="2800" b="1" dirty="0">
                <a:solidFill>
                  <a:srgbClr val="FF0000"/>
                </a:solidFill>
                <a:effectLst/>
                <a:latin typeface="Artifex CF" panose="00000500000000000000" pitchFamily="50" charset="0"/>
                <a:ea typeface="Calibri" panose="020F0502020204030204" pitchFamily="34" charset="0"/>
              </a:rPr>
            </a:br>
            <a:r>
              <a:rPr lang="es-DO" sz="2800" b="1" dirty="0">
                <a:solidFill>
                  <a:srgbClr val="FF0000"/>
                </a:solidFill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Paso no. 16</a:t>
            </a:r>
          </a:p>
        </p:txBody>
      </p:sp>
      <p:sp>
        <p:nvSpPr>
          <p:cNvPr id="35" name="Marcador de contenido 34">
            <a:extLst>
              <a:ext uri="{FF2B5EF4-FFF2-40B4-BE49-F238E27FC236}">
                <a16:creationId xmlns:a16="http://schemas.microsoft.com/office/drawing/2014/main" id="{F72C5531-345D-479F-94AC-986BAFE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982351"/>
            <a:ext cx="5181600" cy="3733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DO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3200" b="1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95C9D10-D83F-4CF5-ABA5-91A14C5B2D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6313" y="2702652"/>
            <a:ext cx="2163179" cy="30433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0F8603-55AC-4CF9-93D0-6468F54B8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492" y="2703500"/>
            <a:ext cx="2357137" cy="30495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12F7CB1-4427-4676-BC5E-836F99D57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85" y="2702652"/>
            <a:ext cx="2080670" cy="30433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AFE316-93F9-41D3-85A8-197B2F842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0997" y="2709654"/>
            <a:ext cx="1978732" cy="30433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7B4DCE4-4B3D-4EA0-9925-61DB4BCA00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9729" y="2820310"/>
            <a:ext cx="1877760" cy="3043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9EE591-97D8-4AB0-BD37-3D25DDAFDDEF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69CF0498-3B88-417D-90CD-69F611753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65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C225504E-D0C8-4A33-A27B-B890F79E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566" y="1519311"/>
            <a:ext cx="9496867" cy="755624"/>
          </a:xfrm>
        </p:spPr>
        <p:txBody>
          <a:bodyPr>
            <a:normAutofit/>
          </a:bodyPr>
          <a:lstStyle/>
          <a:p>
            <a:r>
              <a:rPr lang="es-DO" sz="2800" b="1" dirty="0">
                <a:solidFill>
                  <a:srgbClr val="FF0000"/>
                </a:solidFill>
                <a:latin typeface="Artifex CF" panose="00000500000000000000" pitchFamily="50" charset="0"/>
                <a:ea typeface="Calibri" panose="020F0502020204030204" pitchFamily="34" charset="0"/>
              </a:rPr>
              <a:t>Acta de Inicio y fin del Proceso Electoral</a:t>
            </a:r>
            <a:endParaRPr lang="es-DO" sz="3600" b="1" dirty="0">
              <a:solidFill>
                <a:srgbClr val="FF0000"/>
              </a:solidFill>
              <a:effectLst/>
              <a:latin typeface="Artifex CF" panose="00000500000000000000" pitchFamily="50" charset="0"/>
              <a:ea typeface="Calibri" panose="020F0502020204030204" pitchFamily="34" charset="0"/>
            </a:endParaRPr>
          </a:p>
        </p:txBody>
      </p:sp>
      <p:sp>
        <p:nvSpPr>
          <p:cNvPr id="35" name="Marcador de contenido 34">
            <a:extLst>
              <a:ext uri="{FF2B5EF4-FFF2-40B4-BE49-F238E27FC236}">
                <a16:creationId xmlns:a16="http://schemas.microsoft.com/office/drawing/2014/main" id="{F72C5531-345D-479F-94AC-986BAFE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7566" y="2645767"/>
            <a:ext cx="9496867" cy="2378054"/>
          </a:xfrm>
        </p:spPr>
        <p:txBody>
          <a:bodyPr>
            <a:normAutofit/>
          </a:bodyPr>
          <a:lstStyle/>
          <a:p>
            <a:r>
              <a:rPr lang="es-DO" sz="24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 Comité Electoral debe reunirse </a:t>
            </a:r>
            <a:r>
              <a:rPr lang="es-DO" sz="24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DO" sz="24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firmar el formulario</a:t>
            </a:r>
            <a:r>
              <a:rPr lang="es-ES" sz="24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DIGEIG-DEIG-FORM-009</a:t>
            </a:r>
            <a:r>
              <a:rPr lang="es-DO" sz="24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para dar inicio</a:t>
            </a:r>
            <a:r>
              <a:rPr lang="es-ES" sz="2400" b="1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al  sufragio</a:t>
            </a:r>
            <a:r>
              <a:rPr lang="es-DO" sz="24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y posterior cierre del Proceso</a:t>
            </a:r>
            <a:r>
              <a:rPr lang="es-DO" sz="24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sz="24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s-ES" sz="240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Finalmente, </a:t>
            </a:r>
            <a:r>
              <a:rPr lang="es-ES" sz="24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 remite este documento a </a:t>
            </a:r>
            <a:r>
              <a:rPr lang="es-ES" sz="240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 DIGEIG </a:t>
            </a:r>
            <a:r>
              <a:rPr lang="es-ES" sz="24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por correo: </a:t>
            </a:r>
            <a:r>
              <a:rPr lang="es-ES" sz="24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pncc@digeig.gob.do</a:t>
            </a:r>
            <a:r>
              <a:rPr lang="es-ES" sz="24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s-ES" sz="2400" dirty="0">
                <a:latin typeface="Artifex CF" panose="00000500000000000000" pitchFamily="50" charset="0"/>
                <a:cs typeface="Times New Roman" panose="02020603050405020304" pitchFamily="18" charset="0"/>
              </a:rPr>
              <a:t>Pasar al siguiente paso.</a:t>
            </a:r>
            <a:endParaRPr lang="es-ES" sz="3200" dirty="0">
              <a:latin typeface="Artifex CF" panose="000005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A5BFA-9C51-415D-ABE7-52A9A9BB8BA1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3BF0BF1-1EFD-4FB4-8BA8-5FE1382FE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6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C225504E-D0C8-4A33-A27B-B890F79E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48" y="1226173"/>
            <a:ext cx="9921494" cy="755624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Formulario de Quejas, Reclamaciones y Sugerencias</a:t>
            </a:r>
            <a:endParaRPr lang="es-DO" sz="2800" b="1" dirty="0">
              <a:solidFill>
                <a:srgbClr val="FF0000"/>
              </a:solidFill>
              <a:effectLst/>
              <a:latin typeface="Artifex CF" panose="00000500000000000000" pitchFamily="50" charset="0"/>
              <a:ea typeface="Calibri" panose="020F0502020204030204" pitchFamily="34" charset="0"/>
            </a:endParaRPr>
          </a:p>
        </p:txBody>
      </p:sp>
      <p:sp>
        <p:nvSpPr>
          <p:cNvPr id="35" name="Marcador de contenido 34">
            <a:extLst>
              <a:ext uri="{FF2B5EF4-FFF2-40B4-BE49-F238E27FC236}">
                <a16:creationId xmlns:a16="http://schemas.microsoft.com/office/drawing/2014/main" id="{F72C5531-345D-479F-94AC-986BAFE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364691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>
                <a:latin typeface="Artifex CF" panose="00000500000000000000" pitchFamily="50" charset="0"/>
              </a:rPr>
              <a:t>Paso No. 17</a:t>
            </a:r>
          </a:p>
          <a:p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 caso de que surjan </a:t>
            </a:r>
            <a:r>
              <a:rPr lang="es-ES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Quejas, Reclamaciones o Sugerencias, el 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Comité Electoral deberá completar el formulario </a:t>
            </a:r>
            <a:r>
              <a:rPr lang="es-DO" sz="2200" b="1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DIGEIG-DEIG-FORM-010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y remitirlo a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DIGEIG o el servidor público enviarlo a  mesa de ayuda por el correo: pncc@digeig.gob.do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200" dirty="0">
              <a:latin typeface="Artifex CF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AE773F4-0CF0-4430-9CB7-5E2C59739A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503" r="6131" b="9220"/>
          <a:stretch/>
        </p:blipFill>
        <p:spPr>
          <a:xfrm>
            <a:off x="2197290" y="1816926"/>
            <a:ext cx="3466531" cy="46107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84E507-AA57-4E09-BFC5-53FA471DD257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D4B62A25-7B18-424A-9BA2-E109A33D0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6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:a16="http://schemas.microsoft.com/office/drawing/2014/main" id="{C225504E-D0C8-4A33-A27B-B890F79E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776" y="1241757"/>
            <a:ext cx="9890666" cy="755624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Remitir Resultados Finales de Votación a DIGEIG</a:t>
            </a:r>
            <a:endParaRPr lang="es-DO" sz="2800" b="1" dirty="0">
              <a:solidFill>
                <a:srgbClr val="FF0000"/>
              </a:solidFill>
              <a:effectLst/>
              <a:latin typeface="Artifex CF" panose="00000500000000000000" pitchFamily="50" charset="0"/>
              <a:ea typeface="Calibri" panose="020F0502020204030204" pitchFamily="34" charset="0"/>
            </a:endParaRPr>
          </a:p>
        </p:txBody>
      </p:sp>
      <p:sp>
        <p:nvSpPr>
          <p:cNvPr id="35" name="Marcador de contenido 34">
            <a:extLst>
              <a:ext uri="{FF2B5EF4-FFF2-40B4-BE49-F238E27FC236}">
                <a16:creationId xmlns:a16="http://schemas.microsoft.com/office/drawing/2014/main" id="{F72C5531-345D-479F-94AC-986BAFE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2923" y="2395859"/>
            <a:ext cx="5487756" cy="41681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ES" sz="9600" b="1" dirty="0">
                <a:latin typeface="Artifex CF" panose="00000500000000000000" pitchFamily="50" charset="0"/>
              </a:rPr>
              <a:t>Paso No. 18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8800" dirty="0">
                <a:latin typeface="Artifex CF" panose="00000500000000000000" pitchFamily="50" charset="0"/>
              </a:rPr>
              <a:t>Después de concluir el plazo de Quejas, Reclamaciones y Sugerencias (inconformidades), el Comité Electoral deberá remitir a la DIGEG los resultados finales del proceso (</a:t>
            </a:r>
            <a:r>
              <a:rPr lang="es-ES" sz="8800" b="1" dirty="0">
                <a:latin typeface="Artifex CF" panose="00000500000000000000" pitchFamily="50" charset="0"/>
              </a:rPr>
              <a:t>Acta de Inicio y fin del Proceso Electoral, más el acta del  sistema de votación</a:t>
            </a:r>
            <a:r>
              <a:rPr lang="es-ES" sz="8800" dirty="0">
                <a:latin typeface="Artifex CF" panose="00000500000000000000" pitchFamily="50" charset="0"/>
              </a:rPr>
              <a:t>),  vía el correo electrónico: pncc@digeig.gob.do. Indicando los dos (2) candidatos más votados por grupo </a:t>
            </a:r>
            <a:r>
              <a:rPr lang="es-ES" sz="9600" dirty="0">
                <a:latin typeface="Artifex CF" panose="00000500000000000000" pitchFamily="50" charset="0"/>
              </a:rPr>
              <a:t>ocupacional</a:t>
            </a:r>
            <a:r>
              <a:rPr lang="es-ES" sz="8800" dirty="0">
                <a:latin typeface="Artifex CF" panose="00000500000000000000" pitchFamily="50" charset="0"/>
              </a:rPr>
              <a:t>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C3F0BC3-C827-4022-A584-60AE72D9A1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4776" y="2212979"/>
            <a:ext cx="4578147" cy="42369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579963-24C0-47D5-9F53-9579E75E1898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B6421BD8-F254-45F5-A20E-2F9B1689B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91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FC8991-C272-4238-95B8-E15AF94E39B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203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9" name="Subtitle 7">
            <a:extLst>
              <a:ext uri="{FF2B5EF4-FFF2-40B4-BE49-F238E27FC236}">
                <a16:creationId xmlns:a16="http://schemas.microsoft.com/office/drawing/2014/main" id="{A6495ED3-271F-4D61-BCB1-6F94E64371FD}"/>
              </a:ext>
            </a:extLst>
          </p:cNvPr>
          <p:cNvSpPr txBox="1">
            <a:spLocks/>
          </p:cNvSpPr>
          <p:nvPr/>
        </p:nvSpPr>
        <p:spPr>
          <a:xfrm>
            <a:off x="1524000" y="2054087"/>
            <a:ext cx="9144000" cy="4346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109174-AB3D-467E-B3F5-6894208F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944203"/>
            <a:ext cx="10515600" cy="2814406"/>
          </a:xfrm>
        </p:spPr>
        <p:txBody>
          <a:bodyPr/>
          <a:lstStyle/>
          <a:p>
            <a:r>
              <a:rPr lang="es-ES" b="1" dirty="0"/>
              <a:t> </a:t>
            </a:r>
            <a:endParaRPr lang="en-US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5525CE-888C-4579-AEBD-2FA073CB9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41" y="3033906"/>
            <a:ext cx="10018713" cy="79018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DO" sz="6000" dirty="0">
                <a:solidFill>
                  <a:schemeClr val="bg1"/>
                </a:solidFill>
                <a:latin typeface="Artifex CF" panose="00000500000000000000" pitchFamily="50" charset="0"/>
              </a:rPr>
              <a:t>¡Muchas Gracias!</a:t>
            </a:r>
            <a:endParaRPr lang="es-DO" sz="3600" dirty="0">
              <a:solidFill>
                <a:schemeClr val="bg1"/>
              </a:solidFill>
              <a:latin typeface="Artifex CF" panose="00000500000000000000" pitchFamily="50" charset="0"/>
            </a:endParaRP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32DAA633-1507-4F14-85D1-E169E3ABB9F6}"/>
              </a:ext>
            </a:extLst>
          </p:cNvPr>
          <p:cNvSpPr txBox="1">
            <a:spLocks/>
          </p:cNvSpPr>
          <p:nvPr/>
        </p:nvSpPr>
        <p:spPr>
          <a:xfrm>
            <a:off x="1977603" y="2332382"/>
            <a:ext cx="9719094" cy="6361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200" dirty="0">
                <a:solidFill>
                  <a:schemeClr val="bg1"/>
                </a:solidFill>
                <a:latin typeface="Gotham"/>
              </a:rPr>
              <a:t>                                       </a:t>
            </a:r>
            <a:endParaRPr lang="en-US" sz="4800" b="1" dirty="0">
              <a:solidFill>
                <a:schemeClr val="tx1"/>
              </a:solidFill>
              <a:latin typeface="Gotham"/>
            </a:endParaRP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8F23BEFB-5B03-47BF-94F1-96A0565A973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  <p:sp>
        <p:nvSpPr>
          <p:cNvPr id="10" name="Rectángulo 1">
            <a:extLst>
              <a:ext uri="{FF2B5EF4-FFF2-40B4-BE49-F238E27FC236}">
                <a16:creationId xmlns:a16="http://schemas.microsoft.com/office/drawing/2014/main" id="{B955D684-5B70-4C66-8097-9BEAFF6442E6}"/>
              </a:ext>
            </a:extLst>
          </p:cNvPr>
          <p:cNvSpPr/>
          <p:nvPr/>
        </p:nvSpPr>
        <p:spPr>
          <a:xfrm rot="5400000">
            <a:off x="6069112" y="2216622"/>
            <a:ext cx="53776" cy="34651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1353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235DC-067E-4A86-A6D3-D7F329826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796" y="1272209"/>
            <a:ext cx="10136646" cy="549275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  <a:cs typeface="Calibri" panose="020F0502020204030204" pitchFamily="34" charset="0"/>
              </a:rPr>
              <a:t>Convocatoria para celebración de Asamblea electoral</a:t>
            </a:r>
            <a:endParaRPr lang="en-US" sz="2800" b="1" dirty="0">
              <a:solidFill>
                <a:srgbClr val="FF0000"/>
              </a:solidFill>
              <a:latin typeface="Artifex CF" panose="00000500000000000000" pitchFamily="50" charset="0"/>
              <a:cs typeface="Calibri" panose="020F0502020204030204" pitchFamily="34" charset="0"/>
            </a:endParaRPr>
          </a:p>
        </p:txBody>
      </p:sp>
      <p:pic>
        <p:nvPicPr>
          <p:cNvPr id="8" name="Marcador de contenido 7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C4455A1F-6882-4376-B021-17D0B06745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5037" t="25965" r="33883" b="11375"/>
          <a:stretch/>
        </p:blipFill>
        <p:spPr bwMode="auto">
          <a:xfrm>
            <a:off x="1856095" y="1691890"/>
            <a:ext cx="4063948" cy="46063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E49110A-05B9-4975-80AA-CD79BDA2E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4095" y="3040890"/>
            <a:ext cx="4895056" cy="20348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2400" b="1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Paso No.1</a:t>
            </a:r>
          </a:p>
          <a:p>
            <a:pPr algn="just"/>
            <a:r>
              <a:rPr lang="es-ES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La </a:t>
            </a:r>
            <a:r>
              <a:rPr lang="es-ES" sz="2200" dirty="0">
                <a:latin typeface="Artifex CF" panose="00000500000000000000" pitchFamily="50" charset="0"/>
                <a:ea typeface="Calibri" panose="020F0502020204030204" pitchFamily="34" charset="0"/>
              </a:rPr>
              <a:t>DIGEIG </a:t>
            </a:r>
            <a:r>
              <a:rPr lang="es-ES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procederá a convocar a la </a:t>
            </a:r>
            <a:r>
              <a:rPr lang="es-ES" sz="2200" dirty="0">
                <a:latin typeface="Artifex CF" panose="00000500000000000000" pitchFamily="50" charset="0"/>
                <a:ea typeface="Calibri" panose="020F0502020204030204" pitchFamily="34" charset="0"/>
              </a:rPr>
              <a:t>instituciones </a:t>
            </a:r>
            <a:r>
              <a:rPr lang="es-ES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para </a:t>
            </a:r>
            <a:r>
              <a:rPr lang="es-ES" sz="2200" dirty="0">
                <a:latin typeface="Artifex CF" panose="00000500000000000000" pitchFamily="50" charset="0"/>
                <a:ea typeface="Calibri" panose="020F0502020204030204" pitchFamily="34" charset="0"/>
              </a:rPr>
              <a:t>la </a:t>
            </a:r>
            <a:r>
              <a:rPr lang="es-ES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celebración de la asamblea electoral. En cuanto se publique la convocatoria deberán pasar al siguiente paso.</a:t>
            </a:r>
          </a:p>
          <a:p>
            <a:pPr algn="just"/>
            <a:endParaRPr lang="es-DO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es-DO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BFD160-8DB0-4909-9CC8-19939BBDBEA7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C2C4CE2D-8761-41EC-9D14-8A50FEFB1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4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36A60-85CE-45B3-AAC7-B957773FD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6" y="1307988"/>
            <a:ext cx="6094697" cy="528104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</a:rPr>
              <a:t>Cronograma 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EB4234-38BD-469E-AD56-BBB3B339E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9376" y="2174529"/>
            <a:ext cx="4463126" cy="3762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DO" sz="2400" b="1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Paso No. 2</a:t>
            </a:r>
          </a:p>
          <a:p>
            <a:pPr algn="just"/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Recursos Humanos deberá de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descargar e imprimir el cronograma de actividades para que le dé cumplimiento al mismo. 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Este describe las actividades del proceso electoral con sus respectivos plazos. Luego podrán pasar al siguiente paso.</a:t>
            </a:r>
            <a:endParaRPr lang="es-DO" sz="2200" dirty="0">
              <a:latin typeface="Artifex CF" panose="000005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177D-51DC-4859-9CB3-3C3461BBEA9E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734EF8AE-CD93-49DB-ADF7-AEEC6AFAA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  <p:pic>
        <p:nvPicPr>
          <p:cNvPr id="10" name="Marcador de contenido 9" descr="Gráfico&#10;&#10;Descripción generada automáticamente">
            <a:extLst>
              <a:ext uri="{FF2B5EF4-FFF2-40B4-BE49-F238E27FC236}">
                <a16:creationId xmlns:a16="http://schemas.microsoft.com/office/drawing/2014/main" id="{66153FBC-1F08-9E5E-AA81-C59C675427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6527" t="14119" r="42320" b="12780"/>
          <a:stretch/>
        </p:blipFill>
        <p:spPr bwMode="auto">
          <a:xfrm>
            <a:off x="838199" y="1719619"/>
            <a:ext cx="6098226" cy="4899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555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D88E9-B8EC-4BD6-A860-968B4EEF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1097635"/>
            <a:ext cx="9764682" cy="440709"/>
          </a:xfrm>
        </p:spPr>
        <p:txBody>
          <a:bodyPr>
            <a:noAutofit/>
          </a:bodyPr>
          <a:lstStyle/>
          <a:p>
            <a:r>
              <a:rPr lang="es-DO" sz="2800" b="1" dirty="0">
                <a:solidFill>
                  <a:srgbClr val="FF0000"/>
                </a:solidFill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Declaración de Compromiso de la MAE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</a:endParaRPr>
          </a:p>
        </p:txBody>
      </p:sp>
      <p:pic>
        <p:nvPicPr>
          <p:cNvPr id="5" name="Marcador de contenido 4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B70107FE-DB09-46A4-B783-C251F96DCF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5543" t="27485" r="34813" b="8519"/>
          <a:stretch/>
        </p:blipFill>
        <p:spPr bwMode="auto">
          <a:xfrm>
            <a:off x="1463040" y="1832680"/>
            <a:ext cx="3968769" cy="4997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287132-4E18-4CEF-A090-EEFD0AF26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3063" y="2354782"/>
            <a:ext cx="5238290" cy="40396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DO" sz="2400" b="1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Paso No. 3</a:t>
            </a:r>
          </a:p>
          <a:p>
            <a:pPr algn="just"/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RRHH de cada institución descargará 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el  formulario </a:t>
            </a:r>
            <a:r>
              <a:rPr lang="es-DO" sz="2200" b="1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FORM-001 Declaración de Compromiso de la MAE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, se completará, se firmará y se remitirá a la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DIGEIG para su verificación, 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vía  correo: 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hlinkClick r:id="rId3"/>
              </a:rPr>
              <a:t>pncc@digeig.gob.do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.</a:t>
            </a:r>
            <a:endParaRPr lang="es-DO" sz="2200" dirty="0">
              <a:effectLst/>
              <a:latin typeface="Artifex CF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Después de completar este formulario podrán pasar al siguiente paso.</a:t>
            </a:r>
          </a:p>
          <a:p>
            <a:endParaRPr lang="es-DO" dirty="0">
              <a:latin typeface="Artifex CF" panose="000005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C0C71-C2CA-42ED-9654-499D656E1ACF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26A38763-C963-418E-ABFA-019006F17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2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72300-FFCB-4BDD-9688-DCF2FBC7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278" y="1037646"/>
            <a:ext cx="10018713" cy="522214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</a:rPr>
              <a:t>Comité Electoral Institucional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</a:endParaRPr>
          </a:p>
        </p:txBody>
      </p:sp>
      <p:pic>
        <p:nvPicPr>
          <p:cNvPr id="5" name="Marcador de contenido 4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4190E8D9-4619-4F84-BD84-06A5DE3720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6458" t="31689" r="25918" b="15916"/>
          <a:stretch/>
        </p:blipFill>
        <p:spPr bwMode="auto">
          <a:xfrm>
            <a:off x="950008" y="1869743"/>
            <a:ext cx="6273349" cy="4302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F97D69-CB27-4368-8DBA-B0DFFB2441EA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CECAB480-C986-4A18-9BC5-3755A227C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AA96A3-A152-47C1-B9B4-5174C62CD785}"/>
              </a:ext>
            </a:extLst>
          </p:cNvPr>
          <p:cNvSpPr txBox="1"/>
          <p:nvPr/>
        </p:nvSpPr>
        <p:spPr>
          <a:xfrm>
            <a:off x="7157422" y="2132472"/>
            <a:ext cx="409802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2400" b="1" dirty="0">
                <a:latin typeface="Artifex CF" panose="00000500000000000000" pitchFamily="50" charset="0"/>
                <a:cs typeface="Arial" panose="020B0604020202020204" pitchFamily="34" charset="0"/>
              </a:rPr>
              <a:t>Paso No. 4 </a:t>
            </a:r>
          </a:p>
          <a:p>
            <a:pPr algn="just"/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Se descargará el  formulario </a:t>
            </a:r>
            <a:r>
              <a:rPr lang="es-DO" sz="2200" b="1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DIGEIG-DEIG-FORM-002_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, se completará, se firmará y se remitirá a la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DIGEIG para su verificación, 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vía  correo: pncc@digeig.gob.do.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Tras a completar este formulario podrán pasar al siguiente paso.</a:t>
            </a:r>
          </a:p>
        </p:txBody>
      </p:sp>
    </p:spTree>
    <p:extLst>
      <p:ext uri="{BB962C8B-B14F-4D97-AF65-F5344CB8AC3E}">
        <p14:creationId xmlns:p14="http://schemas.microsoft.com/office/powerpoint/2010/main" val="285971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992F2-60FA-4939-94A4-385F350C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809" y="1225481"/>
            <a:ext cx="10068633" cy="549276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</a:rPr>
              <a:t>Miembros de Oficio o Cuerpo Técnico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</a:endParaRPr>
          </a:p>
        </p:txBody>
      </p:sp>
      <p:pic>
        <p:nvPicPr>
          <p:cNvPr id="5" name="Marcador de contenido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2D54404-F7F0-48FD-86C5-482CA9E6BC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826" t="32610" r="37958" b="14097"/>
          <a:stretch/>
        </p:blipFill>
        <p:spPr bwMode="auto">
          <a:xfrm>
            <a:off x="568282" y="2065255"/>
            <a:ext cx="6471147" cy="4376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4EB634-9EB2-4E23-AC29-5A239D52B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9429" y="2197290"/>
            <a:ext cx="4463594" cy="3826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>
                <a:latin typeface="Artifex CF" panose="00000500000000000000" pitchFamily="50" charset="0"/>
                <a:cs typeface="Arial" panose="020B0604020202020204" pitchFamily="34" charset="0"/>
              </a:rPr>
              <a:t>Paso No. 5</a:t>
            </a:r>
          </a:p>
          <a:p>
            <a:pPr algn="just"/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Se descargará el  formulario </a:t>
            </a:r>
            <a:r>
              <a:rPr lang="es-DO" sz="2200" b="1" dirty="0"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DIGEIG-DEIG-FORM-002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, se completará, firmará y  remitirá a la </a:t>
            </a:r>
            <a:r>
              <a:rPr lang="es-DO" sz="2200" dirty="0">
                <a:latin typeface="Artifex CF" panose="00000500000000000000" pitchFamily="50" charset="0"/>
                <a:ea typeface="Calibri" panose="020F0502020204030204" pitchFamily="34" charset="0"/>
              </a:rPr>
              <a:t>DIGEIG para su verificación, 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</a:rPr>
              <a:t>vía  correo: pncc@digeig.gob.do.</a:t>
            </a:r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s-DO" sz="2200" dirty="0">
                <a:effectLst/>
                <a:latin typeface="Artifex CF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Después de completar este formulario podrán pasar al siguiente paso.</a:t>
            </a:r>
            <a:endParaRPr lang="es-ES" sz="2200" b="1" dirty="0">
              <a:latin typeface="Artifex CF" panose="00000500000000000000" pitchFamily="50" charset="0"/>
              <a:cs typeface="Arial" panose="020B0604020202020204" pitchFamily="34" charset="0"/>
            </a:endParaRPr>
          </a:p>
          <a:p>
            <a:endParaRPr lang="es-DO" b="1" dirty="0">
              <a:latin typeface="Artifex CF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E84387-13C1-4CF0-9D2B-1E4460E6BAD5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695F24D0-9C1D-4E5E-AB62-7BEE93F60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B9502C0F-DD31-4C14-831C-CAD9FDF9D3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B59473-E89A-4037-A2CC-32BD694605BD}"/>
              </a:ext>
            </a:extLst>
          </p:cNvPr>
          <p:cNvSpPr txBox="1"/>
          <p:nvPr/>
        </p:nvSpPr>
        <p:spPr>
          <a:xfrm>
            <a:off x="3049138" y="2875242"/>
            <a:ext cx="60937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Artifex CF" panose="00000500000000000000" pitchFamily="50" charset="0"/>
                <a:cs typeface="Calibri" panose="020F0502020204030204" pitchFamily="34" charset="0"/>
              </a:rPr>
              <a:t>Fase de Desarrollo de  Asamblea </a:t>
            </a:r>
            <a:endParaRPr lang="es-DO" sz="4800" dirty="0">
              <a:solidFill>
                <a:schemeClr val="bg1"/>
              </a:solidFill>
              <a:latin typeface="Artifex CF" panose="00000500000000000000" pitchFamily="50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D438A3-063D-4E32-ABD3-ED425788441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  <p:sp>
        <p:nvSpPr>
          <p:cNvPr id="7" name="Rectángulo 1">
            <a:extLst>
              <a:ext uri="{FF2B5EF4-FFF2-40B4-BE49-F238E27FC236}">
                <a16:creationId xmlns:a16="http://schemas.microsoft.com/office/drawing/2014/main" id="{EDDAF516-4D6D-4BE7-8E80-76FA711113DD}"/>
              </a:ext>
            </a:extLst>
          </p:cNvPr>
          <p:cNvSpPr/>
          <p:nvPr/>
        </p:nvSpPr>
        <p:spPr>
          <a:xfrm rot="5400000">
            <a:off x="6069112" y="2760709"/>
            <a:ext cx="53776" cy="34651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8066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BC782-DA87-413B-9184-A1A41B12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635" y="1127463"/>
            <a:ext cx="4246436" cy="84606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Artifex CF" panose="00000500000000000000" pitchFamily="50" charset="0"/>
              </a:rPr>
              <a:t>Asamblea Electoral</a:t>
            </a:r>
            <a:endParaRPr lang="es-DO" sz="2800" b="1" dirty="0">
              <a:solidFill>
                <a:srgbClr val="FF0000"/>
              </a:solidFill>
              <a:latin typeface="Artifex CF" panose="00000500000000000000" pitchFamily="50" charset="0"/>
            </a:endParaRPr>
          </a:p>
        </p:txBody>
      </p:sp>
      <p:pic>
        <p:nvPicPr>
          <p:cNvPr id="5" name="Marcador de contenido 4" descr="Interfaz de usuario gráfica, Texto, Aplicación, Word&#10;&#10;Descripción generada automáticamente">
            <a:extLst>
              <a:ext uri="{FF2B5EF4-FFF2-40B4-BE49-F238E27FC236}">
                <a16:creationId xmlns:a16="http://schemas.microsoft.com/office/drawing/2014/main" id="{B2D709CF-4917-4B8B-A292-F3F94A7E64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292" t="26982" r="4223" b="8074"/>
          <a:stretch/>
        </p:blipFill>
        <p:spPr bwMode="auto">
          <a:xfrm>
            <a:off x="905389" y="2035206"/>
            <a:ext cx="5588278" cy="4121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B46807-255F-42B1-BE12-FC59F4BAA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8897" y="1013455"/>
            <a:ext cx="4981973" cy="5550540"/>
          </a:xfrm>
        </p:spPr>
        <p:txBody>
          <a:bodyPr>
            <a:normAutofit fontScale="7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es-E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</a:rPr>
              <a:t>PASO No. 6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lang="es-ES" sz="2100" dirty="0">
                <a:solidFill>
                  <a:prstClr val="black"/>
                </a:solidFill>
                <a:latin typeface="Artifex CF" panose="00000500000000000000" pitchFamily="50" charset="0"/>
                <a:cs typeface="Arial" panose="020B0604020202020204" pitchFamily="34" charset="0"/>
              </a:rPr>
              <a:t>E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l Comité Electoral Institucional  deberará llenar el formulario </a:t>
            </a: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DIGEIG-DEIG-FORM-004_Acta de inicio y Cierre de Asamblea,</a:t>
            </a:r>
            <a:r>
              <a:rPr kumimoji="0" lang="es-ES" sz="2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 y a la vez  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coordinar la logística de este evento, que </a:t>
            </a:r>
            <a:r>
              <a:rPr lang="es-ES" sz="2100" dirty="0">
                <a:solidFill>
                  <a:prstClr val="black"/>
                </a:solidFill>
                <a:latin typeface="Artifex CF" panose="00000500000000000000" pitchFamily="50" charset="0"/>
                <a:cs typeface="Arial" panose="020B0604020202020204" pitchFamily="34" charset="0"/>
              </a:rPr>
              <a:t>dispondrá de</a:t>
            </a: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 la siguientes agenda: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+mj-lt"/>
              <a:buAutoNum type="arabicPeriod"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Pase de lista,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+mj-lt"/>
              <a:buAutoNum type="arabicPeriod"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Proclama Electoral,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+mj-lt"/>
              <a:buAutoNum type="arabicPeriod"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Acto de validación a los Compromiso MAE recibidos,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+mj-lt"/>
              <a:buAutoNum type="arabicPeriod"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Acreditación y Juramentación del Comité Electoral,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+mj-lt"/>
              <a:buAutoNum type="arabicPeriod"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Acreditación y Juramentación del Cuerpo Técnico,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+mj-lt"/>
              <a:buAutoNum type="arabicPeriod"/>
              <a:tabLst/>
              <a:defRPr/>
            </a:pPr>
            <a:r>
              <a:rPr lang="es-ES" sz="2100" dirty="0">
                <a:solidFill>
                  <a:prstClr val="black"/>
                </a:solidFill>
                <a:latin typeface="Artifex CF" panose="00000500000000000000" pitchFamily="50" charset="0"/>
                <a:cs typeface="Arial" panose="020B0604020202020204" pitchFamily="34" charset="0"/>
              </a:rPr>
              <a:t>Presentación de tema libre,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+mj-lt"/>
              <a:buAutoNum type="arabicPeriod"/>
              <a:tabLst/>
              <a:defRPr/>
            </a:pPr>
            <a:r>
              <a:rPr kumimoji="0" lang="es-E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tifex CF" panose="00000500000000000000" pitchFamily="50" charset="0"/>
                <a:cs typeface="Arial" panose="020B0604020202020204" pitchFamily="34" charset="0"/>
              </a:rPr>
              <a:t>Cierre de la Asamblea,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+mj-lt"/>
              <a:buAutoNum type="arabicPeriod"/>
              <a:tabLst/>
              <a:defRPr/>
            </a:pPr>
            <a:r>
              <a:rPr lang="es-ES" sz="2100" dirty="0">
                <a:solidFill>
                  <a:prstClr val="black"/>
                </a:solidFill>
                <a:latin typeface="Artifex CF" panose="00000500000000000000" pitchFamily="50" charset="0"/>
                <a:cs typeface="Arial" panose="020B0604020202020204" pitchFamily="34" charset="0"/>
              </a:rPr>
              <a:t>Abre Plazo para Inicio del Proceso Electoral.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45000"/>
              <a:buNone/>
              <a:tabLst/>
              <a:defRPr/>
            </a:pPr>
            <a:endParaRPr kumimoji="0" lang="es-E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tifex CF" panose="00000500000000000000" pitchFamily="50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Wingdings" panose="05000000000000000000" pitchFamily="2" charset="2"/>
              <a:buChar char="q"/>
              <a:tabLst/>
              <a:defRPr/>
            </a:pPr>
            <a:r>
              <a:rPr lang="es-ES" sz="2100" dirty="0">
                <a:solidFill>
                  <a:prstClr val="black"/>
                </a:solidFill>
                <a:latin typeface="Artifex CF" panose="00000500000000000000" pitchFamily="50" charset="0"/>
                <a:cs typeface="Arial" panose="020B0604020202020204" pitchFamily="34" charset="0"/>
              </a:rPr>
              <a:t>Después de agotar esta agenda, el comité electoral podrá pasar al siguiente paso.</a:t>
            </a:r>
            <a:endParaRPr kumimoji="0" lang="es-E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tifex CF" panose="00000500000000000000" pitchFamily="50" charset="0"/>
              <a:cs typeface="Arial" panose="020B0604020202020204" pitchFamily="34" charset="0"/>
            </a:endParaRPr>
          </a:p>
          <a:p>
            <a:endParaRPr lang="es-DO" dirty="0">
              <a:latin typeface="Artifex CF" panose="000005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4CD066-6C21-4418-9F71-2F65951A8F89}"/>
              </a:ext>
            </a:extLst>
          </p:cNvPr>
          <p:cNvSpPr/>
          <p:nvPr/>
        </p:nvSpPr>
        <p:spPr>
          <a:xfrm>
            <a:off x="0" y="0"/>
            <a:ext cx="59944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CAA5FB8-A500-45FB-B026-72715E6E7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442" y="294005"/>
            <a:ext cx="587419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24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AAFDF74643E87448EE209DF089BA53D" ma:contentTypeVersion="13" ma:contentTypeDescription="Crear nuevo documento." ma:contentTypeScope="" ma:versionID="097b6ab85e4c2aec09db6dff437de8d0">
  <xsd:schema xmlns:xsd="http://www.w3.org/2001/XMLSchema" xmlns:xs="http://www.w3.org/2001/XMLSchema" xmlns:p="http://schemas.microsoft.com/office/2006/metadata/properties" xmlns:ns2="fa64fe68-b5c8-4231-8f24-2e061cad68be" xmlns:ns3="46b49dfc-7f31-4722-9b8b-48daf798a370" targetNamespace="http://schemas.microsoft.com/office/2006/metadata/properties" ma:root="true" ma:fieldsID="7aced05b6edf38c6c81336f340b0fbbc" ns2:_="" ns3:_="">
    <xsd:import namespace="fa64fe68-b5c8-4231-8f24-2e061cad68be"/>
    <xsd:import namespace="46b49dfc-7f31-4722-9b8b-48daf798a3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4fe68-b5c8-4231-8f24-2e061cad68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49dfc-7f31-4722-9b8b-48daf798a3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C6F463-EA95-4F51-B014-9BFD7B35E43F}">
  <ds:schemaRefs>
    <ds:schemaRef ds:uri="http://schemas.microsoft.com/office/infopath/2007/PartnerControls"/>
    <ds:schemaRef ds:uri="http://schemas.microsoft.com/office/2006/metadata/properties"/>
    <ds:schemaRef ds:uri="46b49dfc-7f31-4722-9b8b-48daf798a370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fa64fe68-b5c8-4231-8f24-2e061cad68b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5460B2-DE13-4A99-8704-A0AD5376EF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EC975E-9B37-4785-9389-6AA491788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4fe68-b5c8-4231-8f24-2e061cad68be"/>
    <ds:schemaRef ds:uri="46b49dfc-7f31-4722-9b8b-48daf798a3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2770</TotalTime>
  <Words>1042</Words>
  <Application>Microsoft Office PowerPoint</Application>
  <PresentationFormat>Panorámica</PresentationFormat>
  <Paragraphs>91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Artifex CF</vt:lpstr>
      <vt:lpstr>Calibri</vt:lpstr>
      <vt:lpstr>Calibri Light</vt:lpstr>
      <vt:lpstr>Gotham</vt:lpstr>
      <vt:lpstr>Wingdings</vt:lpstr>
      <vt:lpstr>Tema de Office</vt:lpstr>
      <vt:lpstr>Office Theme</vt:lpstr>
      <vt:lpstr>Conformación de las Comisiones de Integridad y Cumplimiento Normativo (CIGCN)  Paso a Paso Desarrollo del Proceso Electoral  En cumplimiento del Decreto 791-21.</vt:lpstr>
      <vt:lpstr>Presentación de PowerPoint</vt:lpstr>
      <vt:lpstr>Convocatoria para celebración de Asamblea electoral</vt:lpstr>
      <vt:lpstr>Cronograma </vt:lpstr>
      <vt:lpstr>Declaración de Compromiso de la MAE</vt:lpstr>
      <vt:lpstr>Comité Electoral Institucional</vt:lpstr>
      <vt:lpstr>Miembros de Oficio o Cuerpo Técnico</vt:lpstr>
      <vt:lpstr>Presentación de PowerPoint</vt:lpstr>
      <vt:lpstr>Asamblea Electoral</vt:lpstr>
      <vt:lpstr>Presentación de PowerPoint</vt:lpstr>
      <vt:lpstr>Sensibilización Institucional del Proceso Electoral.</vt:lpstr>
      <vt:lpstr>Verificación de Incompatibilidades </vt:lpstr>
      <vt:lpstr>Recepción de Postulaciones Electoral</vt:lpstr>
      <vt:lpstr>Campaña en Valores </vt:lpstr>
      <vt:lpstr>Cierre de Postulaciones</vt:lpstr>
      <vt:lpstr>Boleta Electoral</vt:lpstr>
      <vt:lpstr>Lista Final de Candidatos</vt:lpstr>
      <vt:lpstr>Elección de Miembros de Mesa</vt:lpstr>
      <vt:lpstr>Presentación de PowerPoint</vt:lpstr>
      <vt:lpstr>Check-list previo a proceso de votaciones</vt:lpstr>
      <vt:lpstr>Acta de Inicio y final del Proceso Electoral Paso no. 16</vt:lpstr>
      <vt:lpstr>Acta de Inicio y fin del Proceso Electoral</vt:lpstr>
      <vt:lpstr>Formulario de Quejas, Reclamaciones y Sugerencias</vt:lpstr>
      <vt:lpstr>Remitir Resultados Finales de Votación a DIGEIG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___________ Nombre del expositor(a)</dc:title>
  <dc:creator>Maria Jose Pantaleon Read</dc:creator>
  <cp:lastModifiedBy>Santa Martinez</cp:lastModifiedBy>
  <cp:revision>291</cp:revision>
  <cp:lastPrinted>2022-02-16T19:12:02Z</cp:lastPrinted>
  <dcterms:created xsi:type="dcterms:W3CDTF">2020-11-06T18:40:02Z</dcterms:created>
  <dcterms:modified xsi:type="dcterms:W3CDTF">2022-05-09T15:10:30Z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0x010100CAAFDF74643E87448EE209DF089BA53D</vt:lpwstr>
  </property>
</Properties>
</file>