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4"/>
    <p:sldMasterId id="2147483813" r:id="rId5"/>
  </p:sldMasterIdLst>
  <p:notesMasterIdLst>
    <p:notesMasterId r:id="rId37"/>
  </p:notesMasterIdLst>
  <p:sldIdLst>
    <p:sldId id="318" r:id="rId6"/>
    <p:sldId id="319" r:id="rId7"/>
    <p:sldId id="320" r:id="rId8"/>
    <p:sldId id="321" r:id="rId9"/>
    <p:sldId id="323" r:id="rId10"/>
    <p:sldId id="324" r:id="rId11"/>
    <p:sldId id="322" r:id="rId12"/>
    <p:sldId id="291" r:id="rId13"/>
    <p:sldId id="292" r:id="rId14"/>
    <p:sldId id="326" r:id="rId15"/>
    <p:sldId id="295" r:id="rId16"/>
    <p:sldId id="300" r:id="rId17"/>
    <p:sldId id="315" r:id="rId18"/>
    <p:sldId id="264" r:id="rId19"/>
    <p:sldId id="299" r:id="rId20"/>
    <p:sldId id="261" r:id="rId21"/>
    <p:sldId id="287" r:id="rId22"/>
    <p:sldId id="301" r:id="rId23"/>
    <p:sldId id="302" r:id="rId24"/>
    <p:sldId id="289" r:id="rId25"/>
    <p:sldId id="303" r:id="rId26"/>
    <p:sldId id="304" r:id="rId27"/>
    <p:sldId id="306" r:id="rId28"/>
    <p:sldId id="305" r:id="rId29"/>
    <p:sldId id="307" r:id="rId30"/>
    <p:sldId id="308" r:id="rId31"/>
    <p:sldId id="316" r:id="rId32"/>
    <p:sldId id="309" r:id="rId33"/>
    <p:sldId id="310" r:id="rId34"/>
    <p:sldId id="317" r:id="rId35"/>
    <p:sldId id="273" r:id="rId3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AFA9D76-216E-4588-8A0A-60EE5B7B678D}">
          <p14:sldIdLst>
            <p14:sldId id="318"/>
            <p14:sldId id="319"/>
            <p14:sldId id="320"/>
            <p14:sldId id="321"/>
          </p14:sldIdLst>
        </p14:section>
        <p14:section name="Sección sin título" id="{C8958091-524C-4033-BD12-C3CCA8EE39D3}">
          <p14:sldIdLst>
            <p14:sldId id="323"/>
            <p14:sldId id="324"/>
            <p14:sldId id="322"/>
            <p14:sldId id="291"/>
            <p14:sldId id="292"/>
            <p14:sldId id="326"/>
            <p14:sldId id="295"/>
            <p14:sldId id="300"/>
            <p14:sldId id="315"/>
            <p14:sldId id="264"/>
            <p14:sldId id="299"/>
            <p14:sldId id="261"/>
            <p14:sldId id="287"/>
            <p14:sldId id="301"/>
            <p14:sldId id="302"/>
            <p14:sldId id="289"/>
            <p14:sldId id="303"/>
            <p14:sldId id="304"/>
            <p14:sldId id="306"/>
            <p14:sldId id="305"/>
            <p14:sldId id="307"/>
            <p14:sldId id="308"/>
            <p14:sldId id="316"/>
            <p14:sldId id="309"/>
            <p14:sldId id="310"/>
            <p14:sldId id="317"/>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C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0" autoAdjust="0"/>
    <p:restoredTop sz="94660"/>
  </p:normalViewPr>
  <p:slideViewPr>
    <p:cSldViewPr snapToGrid="0">
      <p:cViewPr varScale="1">
        <p:scale>
          <a:sx n="82" d="100"/>
          <a:sy n="82" d="100"/>
        </p:scale>
        <p:origin x="88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leyda  Cabrera" userId="b2bb419f-a0b7-473f-bdf7-dac03c89a8ab" providerId="ADAL" clId="{D3570EAD-631F-4622-B55C-DE1D85920509}"/>
    <pc:docChg chg="modSld">
      <pc:chgData name="Marileyda  Cabrera" userId="b2bb419f-a0b7-473f-bdf7-dac03c89a8ab" providerId="ADAL" clId="{D3570EAD-631F-4622-B55C-DE1D85920509}" dt="2026-04-17T16:06:19.106" v="1" actId="108"/>
      <pc:docMkLst>
        <pc:docMk/>
      </pc:docMkLst>
      <pc:sldChg chg="modSp mod">
        <pc:chgData name="Marileyda  Cabrera" userId="b2bb419f-a0b7-473f-bdf7-dac03c89a8ab" providerId="ADAL" clId="{D3570EAD-631F-4622-B55C-DE1D85920509}" dt="2026-04-17T16:06:03.787" v="0" actId="108"/>
        <pc:sldMkLst>
          <pc:docMk/>
          <pc:sldMk cId="2188603341" sldId="319"/>
        </pc:sldMkLst>
        <pc:spChg chg="mod">
          <ac:chgData name="Marileyda  Cabrera" userId="b2bb419f-a0b7-473f-bdf7-dac03c89a8ab" providerId="ADAL" clId="{D3570EAD-631F-4622-B55C-DE1D85920509}" dt="2026-04-17T16:06:03.787" v="0" actId="108"/>
          <ac:spMkLst>
            <pc:docMk/>
            <pc:sldMk cId="2188603341" sldId="319"/>
            <ac:spMk id="3" creationId="{E5C2BF91-D034-3483-5808-CA6E60461B42}"/>
          </ac:spMkLst>
        </pc:spChg>
      </pc:sldChg>
      <pc:sldChg chg="modSp mod">
        <pc:chgData name="Marileyda  Cabrera" userId="b2bb419f-a0b7-473f-bdf7-dac03c89a8ab" providerId="ADAL" clId="{D3570EAD-631F-4622-B55C-DE1D85920509}" dt="2026-04-17T16:06:19.106" v="1" actId="108"/>
        <pc:sldMkLst>
          <pc:docMk/>
          <pc:sldMk cId="159421403" sldId="320"/>
        </pc:sldMkLst>
        <pc:spChg chg="mod">
          <ac:chgData name="Marileyda  Cabrera" userId="b2bb419f-a0b7-473f-bdf7-dac03c89a8ab" providerId="ADAL" clId="{D3570EAD-631F-4622-B55C-DE1D85920509}" dt="2026-04-17T16:06:19.106" v="1" actId="108"/>
          <ac:spMkLst>
            <pc:docMk/>
            <pc:sldMk cId="159421403" sldId="320"/>
            <ac:spMk id="3" creationId="{DD9FE6FA-27E4-40FE-45E2-187FF8301EB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75F43-E6D3-4BCF-A6C9-EFDA475D3C28}" type="doc">
      <dgm:prSet loTypeId="urn:microsoft.com/office/officeart/2005/8/layout/vProcess5" loCatId="process" qsTypeId="urn:microsoft.com/office/officeart/2005/8/quickstyle/simple4" qsCatId="simple" csTypeId="urn:microsoft.com/office/officeart/2005/8/colors/accent1_2" csCatId="accent1"/>
      <dgm:spPr/>
      <dgm:t>
        <a:bodyPr/>
        <a:lstStyle/>
        <a:p>
          <a:endParaRPr lang="en-US"/>
        </a:p>
      </dgm:t>
    </dgm:pt>
    <dgm:pt modelId="{6B2BC83A-3E21-42E1-9EFA-739E6FDCA657}">
      <dgm:prSet/>
      <dgm:spPr/>
      <dgm:t>
        <a:bodyPr/>
        <a:lstStyle/>
        <a:p>
          <a:pPr>
            <a:lnSpc>
              <a:spcPct val="100000"/>
            </a:lnSpc>
          </a:pPr>
          <a:r>
            <a:rPr lang="es-ES" b="1" dirty="0"/>
            <a:t>Decreto 486-12</a:t>
          </a:r>
          <a:endParaRPr lang="en-US" dirty="0"/>
        </a:p>
      </dgm:t>
    </dgm:pt>
    <dgm:pt modelId="{D047D579-B5D3-4B17-9825-FEEEE87C4C3A}" type="parTrans" cxnId="{8BC706F2-E7B1-419F-834C-784704173F1D}">
      <dgm:prSet/>
      <dgm:spPr/>
      <dgm:t>
        <a:bodyPr/>
        <a:lstStyle/>
        <a:p>
          <a:endParaRPr lang="en-US"/>
        </a:p>
      </dgm:t>
    </dgm:pt>
    <dgm:pt modelId="{D77C5A13-0E7D-410E-959C-3732C346F1D6}" type="sibTrans" cxnId="{8BC706F2-E7B1-419F-834C-784704173F1D}">
      <dgm:prSet/>
      <dgm:spPr/>
      <dgm:t>
        <a:bodyPr/>
        <a:lstStyle/>
        <a:p>
          <a:pPr>
            <a:lnSpc>
              <a:spcPct val="100000"/>
            </a:lnSpc>
          </a:pPr>
          <a:endParaRPr lang="en-US"/>
        </a:p>
      </dgm:t>
    </dgm:pt>
    <dgm:pt modelId="{5CE0E3B8-E253-429E-B835-552D33783047}">
      <dgm:prSet/>
      <dgm:spPr/>
      <dgm:t>
        <a:bodyPr/>
        <a:lstStyle/>
        <a:p>
          <a:pPr>
            <a:lnSpc>
              <a:spcPct val="100000"/>
            </a:lnSpc>
          </a:pPr>
          <a:r>
            <a:rPr lang="es-ES" b="1"/>
            <a:t>Decreto 791-21</a:t>
          </a:r>
          <a:endParaRPr lang="en-US"/>
        </a:p>
      </dgm:t>
    </dgm:pt>
    <dgm:pt modelId="{E6B5DF67-E931-49EA-8DFE-5DE9602BABDC}" type="parTrans" cxnId="{7EA15808-97B0-496F-9DCD-3FA75D66CE85}">
      <dgm:prSet/>
      <dgm:spPr/>
      <dgm:t>
        <a:bodyPr/>
        <a:lstStyle/>
        <a:p>
          <a:endParaRPr lang="en-US"/>
        </a:p>
      </dgm:t>
    </dgm:pt>
    <dgm:pt modelId="{C87FB809-5727-44D3-8330-3D0DFDE825EF}" type="sibTrans" cxnId="{7EA15808-97B0-496F-9DCD-3FA75D66CE85}">
      <dgm:prSet/>
      <dgm:spPr/>
      <dgm:t>
        <a:bodyPr/>
        <a:lstStyle/>
        <a:p>
          <a:pPr>
            <a:lnSpc>
              <a:spcPct val="100000"/>
            </a:lnSpc>
          </a:pPr>
          <a:endParaRPr lang="en-US"/>
        </a:p>
      </dgm:t>
    </dgm:pt>
    <dgm:pt modelId="{AB4ACBF4-B0D8-4AE9-9A2C-B585C2989616}">
      <dgm:prSet/>
      <dgm:spPr/>
      <dgm:t>
        <a:bodyPr/>
        <a:lstStyle/>
        <a:p>
          <a:pPr>
            <a:lnSpc>
              <a:spcPct val="100000"/>
            </a:lnSpc>
          </a:pPr>
          <a:r>
            <a:rPr lang="es-ES" b="1"/>
            <a:t>Resolución  No. DIGEIG-01/2022</a:t>
          </a:r>
          <a:endParaRPr lang="en-US"/>
        </a:p>
      </dgm:t>
    </dgm:pt>
    <dgm:pt modelId="{8878E7BA-C9B5-4E04-8289-2969B4FE0BFF}" type="parTrans" cxnId="{998CE909-E518-4BD5-911E-6A9B3C7F1646}">
      <dgm:prSet/>
      <dgm:spPr/>
      <dgm:t>
        <a:bodyPr/>
        <a:lstStyle/>
        <a:p>
          <a:endParaRPr lang="en-US"/>
        </a:p>
      </dgm:t>
    </dgm:pt>
    <dgm:pt modelId="{A6385398-9BA6-46EA-ACDD-E2AA8ED98EDF}" type="sibTrans" cxnId="{998CE909-E518-4BD5-911E-6A9B3C7F1646}">
      <dgm:prSet/>
      <dgm:spPr/>
      <dgm:t>
        <a:bodyPr/>
        <a:lstStyle/>
        <a:p>
          <a:pPr>
            <a:lnSpc>
              <a:spcPct val="100000"/>
            </a:lnSpc>
          </a:pPr>
          <a:endParaRPr lang="en-US"/>
        </a:p>
      </dgm:t>
    </dgm:pt>
    <dgm:pt modelId="{B4CA1267-9CE1-4CF6-AC90-0E3BEE74A9E0}">
      <dgm:prSet/>
      <dgm:spPr/>
      <dgm:t>
        <a:bodyPr/>
        <a:lstStyle/>
        <a:p>
          <a:pPr>
            <a:lnSpc>
              <a:spcPct val="100000"/>
            </a:lnSpc>
          </a:pPr>
          <a:r>
            <a:rPr lang="es-ES" b="1"/>
            <a:t>Resolución  No. 01-2026</a:t>
          </a:r>
          <a:endParaRPr lang="en-US"/>
        </a:p>
      </dgm:t>
    </dgm:pt>
    <dgm:pt modelId="{76656668-02AB-431E-A223-F71D2AF29DC5}" type="parTrans" cxnId="{D4EA9BEF-9E57-4D28-A37E-8FC07A4965F7}">
      <dgm:prSet/>
      <dgm:spPr/>
      <dgm:t>
        <a:bodyPr/>
        <a:lstStyle/>
        <a:p>
          <a:endParaRPr lang="en-US"/>
        </a:p>
      </dgm:t>
    </dgm:pt>
    <dgm:pt modelId="{41E276EB-5C1E-4C38-B161-52F835887A74}" type="sibTrans" cxnId="{D4EA9BEF-9E57-4D28-A37E-8FC07A4965F7}">
      <dgm:prSet/>
      <dgm:spPr/>
      <dgm:t>
        <a:bodyPr/>
        <a:lstStyle/>
        <a:p>
          <a:pPr>
            <a:lnSpc>
              <a:spcPct val="100000"/>
            </a:lnSpc>
          </a:pPr>
          <a:endParaRPr lang="en-US"/>
        </a:p>
      </dgm:t>
    </dgm:pt>
    <dgm:pt modelId="{91F53A5D-9DB3-4A66-9C15-1BE950092D55}">
      <dgm:prSet/>
      <dgm:spPr/>
      <dgm:t>
        <a:bodyPr/>
        <a:lstStyle/>
        <a:p>
          <a:pPr>
            <a:lnSpc>
              <a:spcPct val="100000"/>
            </a:lnSpc>
          </a:pPr>
          <a:r>
            <a:rPr lang="es-ES" b="1" dirty="0"/>
            <a:t>Resolución  No. 01-2024</a:t>
          </a:r>
          <a:endParaRPr lang="en-US" dirty="0"/>
        </a:p>
      </dgm:t>
    </dgm:pt>
    <dgm:pt modelId="{E0C3C65A-6DBD-4218-8937-392B00306B13}" type="parTrans" cxnId="{3AB90C33-4A4B-4AD9-BD23-1A524B32DFB2}">
      <dgm:prSet/>
      <dgm:spPr/>
      <dgm:t>
        <a:bodyPr/>
        <a:lstStyle/>
        <a:p>
          <a:endParaRPr lang="en-US"/>
        </a:p>
      </dgm:t>
    </dgm:pt>
    <dgm:pt modelId="{6FCC29E1-87EA-43F4-B567-696E98DEC64A}" type="sibTrans" cxnId="{3AB90C33-4A4B-4AD9-BD23-1A524B32DFB2}">
      <dgm:prSet/>
      <dgm:spPr/>
      <dgm:t>
        <a:bodyPr/>
        <a:lstStyle/>
        <a:p>
          <a:endParaRPr lang="en-US"/>
        </a:p>
      </dgm:t>
    </dgm:pt>
    <dgm:pt modelId="{A15275F2-F983-4C16-B775-3149DCBF5E79}" type="pres">
      <dgm:prSet presAssocID="{D7E75F43-E6D3-4BCF-A6C9-EFDA475D3C28}" presName="outerComposite" presStyleCnt="0">
        <dgm:presLayoutVars>
          <dgm:chMax val="5"/>
          <dgm:dir/>
          <dgm:resizeHandles val="exact"/>
        </dgm:presLayoutVars>
      </dgm:prSet>
      <dgm:spPr/>
    </dgm:pt>
    <dgm:pt modelId="{0D9C4344-6EAF-41E2-9C8F-6D1DD73F1D41}" type="pres">
      <dgm:prSet presAssocID="{D7E75F43-E6D3-4BCF-A6C9-EFDA475D3C28}" presName="dummyMaxCanvas" presStyleCnt="0">
        <dgm:presLayoutVars/>
      </dgm:prSet>
      <dgm:spPr/>
    </dgm:pt>
    <dgm:pt modelId="{05FCD766-78D4-49FA-BE49-BA6F39988F90}" type="pres">
      <dgm:prSet presAssocID="{D7E75F43-E6D3-4BCF-A6C9-EFDA475D3C28}" presName="FiveNodes_1" presStyleLbl="node1" presStyleIdx="0" presStyleCnt="5">
        <dgm:presLayoutVars>
          <dgm:bulletEnabled val="1"/>
        </dgm:presLayoutVars>
      </dgm:prSet>
      <dgm:spPr/>
    </dgm:pt>
    <dgm:pt modelId="{57556171-5DAF-4EC5-B1E3-D2DADF55500D}" type="pres">
      <dgm:prSet presAssocID="{D7E75F43-E6D3-4BCF-A6C9-EFDA475D3C28}" presName="FiveNodes_2" presStyleLbl="node1" presStyleIdx="1" presStyleCnt="5">
        <dgm:presLayoutVars>
          <dgm:bulletEnabled val="1"/>
        </dgm:presLayoutVars>
      </dgm:prSet>
      <dgm:spPr/>
    </dgm:pt>
    <dgm:pt modelId="{10E8F8D0-FB08-464C-8209-155FDCCDFC9C}" type="pres">
      <dgm:prSet presAssocID="{D7E75F43-E6D3-4BCF-A6C9-EFDA475D3C28}" presName="FiveNodes_3" presStyleLbl="node1" presStyleIdx="2" presStyleCnt="5">
        <dgm:presLayoutVars>
          <dgm:bulletEnabled val="1"/>
        </dgm:presLayoutVars>
      </dgm:prSet>
      <dgm:spPr/>
    </dgm:pt>
    <dgm:pt modelId="{51C04B6F-1BB7-4CEE-855A-397DFD29EF65}" type="pres">
      <dgm:prSet presAssocID="{D7E75F43-E6D3-4BCF-A6C9-EFDA475D3C28}" presName="FiveNodes_4" presStyleLbl="node1" presStyleIdx="3" presStyleCnt="5">
        <dgm:presLayoutVars>
          <dgm:bulletEnabled val="1"/>
        </dgm:presLayoutVars>
      </dgm:prSet>
      <dgm:spPr/>
    </dgm:pt>
    <dgm:pt modelId="{EAEA679B-654D-432A-A0C6-4390B03B9946}" type="pres">
      <dgm:prSet presAssocID="{D7E75F43-E6D3-4BCF-A6C9-EFDA475D3C28}" presName="FiveNodes_5" presStyleLbl="node1" presStyleIdx="4" presStyleCnt="5">
        <dgm:presLayoutVars>
          <dgm:bulletEnabled val="1"/>
        </dgm:presLayoutVars>
      </dgm:prSet>
      <dgm:spPr/>
    </dgm:pt>
    <dgm:pt modelId="{49C38A44-E0D0-463C-B7EF-6FD4C60DE00E}" type="pres">
      <dgm:prSet presAssocID="{D7E75F43-E6D3-4BCF-A6C9-EFDA475D3C28}" presName="FiveConn_1-2" presStyleLbl="fgAccFollowNode1" presStyleIdx="0" presStyleCnt="4">
        <dgm:presLayoutVars>
          <dgm:bulletEnabled val="1"/>
        </dgm:presLayoutVars>
      </dgm:prSet>
      <dgm:spPr/>
    </dgm:pt>
    <dgm:pt modelId="{B88D2580-92EA-4969-BC34-5D8CC27D140E}" type="pres">
      <dgm:prSet presAssocID="{D7E75F43-E6D3-4BCF-A6C9-EFDA475D3C28}" presName="FiveConn_2-3" presStyleLbl="fgAccFollowNode1" presStyleIdx="1" presStyleCnt="4">
        <dgm:presLayoutVars>
          <dgm:bulletEnabled val="1"/>
        </dgm:presLayoutVars>
      </dgm:prSet>
      <dgm:spPr/>
    </dgm:pt>
    <dgm:pt modelId="{2FAF11FB-B4A6-40C1-9459-3ACEA78A92B9}" type="pres">
      <dgm:prSet presAssocID="{D7E75F43-E6D3-4BCF-A6C9-EFDA475D3C28}" presName="FiveConn_3-4" presStyleLbl="fgAccFollowNode1" presStyleIdx="2" presStyleCnt="4">
        <dgm:presLayoutVars>
          <dgm:bulletEnabled val="1"/>
        </dgm:presLayoutVars>
      </dgm:prSet>
      <dgm:spPr/>
    </dgm:pt>
    <dgm:pt modelId="{1D15688F-1B8E-45E3-AAFC-B66ED8FCFFE4}" type="pres">
      <dgm:prSet presAssocID="{D7E75F43-E6D3-4BCF-A6C9-EFDA475D3C28}" presName="FiveConn_4-5" presStyleLbl="fgAccFollowNode1" presStyleIdx="3" presStyleCnt="4">
        <dgm:presLayoutVars>
          <dgm:bulletEnabled val="1"/>
        </dgm:presLayoutVars>
      </dgm:prSet>
      <dgm:spPr/>
    </dgm:pt>
    <dgm:pt modelId="{A8767E48-3476-4238-B5AF-DAF3415268A2}" type="pres">
      <dgm:prSet presAssocID="{D7E75F43-E6D3-4BCF-A6C9-EFDA475D3C28}" presName="FiveNodes_1_text" presStyleLbl="node1" presStyleIdx="4" presStyleCnt="5">
        <dgm:presLayoutVars>
          <dgm:bulletEnabled val="1"/>
        </dgm:presLayoutVars>
      </dgm:prSet>
      <dgm:spPr/>
    </dgm:pt>
    <dgm:pt modelId="{C982DDA3-95D9-4898-8AAA-14EBD0D2E7C6}" type="pres">
      <dgm:prSet presAssocID="{D7E75F43-E6D3-4BCF-A6C9-EFDA475D3C28}" presName="FiveNodes_2_text" presStyleLbl="node1" presStyleIdx="4" presStyleCnt="5">
        <dgm:presLayoutVars>
          <dgm:bulletEnabled val="1"/>
        </dgm:presLayoutVars>
      </dgm:prSet>
      <dgm:spPr/>
    </dgm:pt>
    <dgm:pt modelId="{E22E7530-0220-48B0-865A-20834EC10361}" type="pres">
      <dgm:prSet presAssocID="{D7E75F43-E6D3-4BCF-A6C9-EFDA475D3C28}" presName="FiveNodes_3_text" presStyleLbl="node1" presStyleIdx="4" presStyleCnt="5">
        <dgm:presLayoutVars>
          <dgm:bulletEnabled val="1"/>
        </dgm:presLayoutVars>
      </dgm:prSet>
      <dgm:spPr/>
    </dgm:pt>
    <dgm:pt modelId="{764A435C-AD90-4950-9E35-5732A2C2D163}" type="pres">
      <dgm:prSet presAssocID="{D7E75F43-E6D3-4BCF-A6C9-EFDA475D3C28}" presName="FiveNodes_4_text" presStyleLbl="node1" presStyleIdx="4" presStyleCnt="5">
        <dgm:presLayoutVars>
          <dgm:bulletEnabled val="1"/>
        </dgm:presLayoutVars>
      </dgm:prSet>
      <dgm:spPr/>
    </dgm:pt>
    <dgm:pt modelId="{6BBAAA43-AF34-4FBA-A4FC-58B757F1D7EA}" type="pres">
      <dgm:prSet presAssocID="{D7E75F43-E6D3-4BCF-A6C9-EFDA475D3C28}" presName="FiveNodes_5_text" presStyleLbl="node1" presStyleIdx="4" presStyleCnt="5">
        <dgm:presLayoutVars>
          <dgm:bulletEnabled val="1"/>
        </dgm:presLayoutVars>
      </dgm:prSet>
      <dgm:spPr/>
    </dgm:pt>
  </dgm:ptLst>
  <dgm:cxnLst>
    <dgm:cxn modelId="{7EA15808-97B0-496F-9DCD-3FA75D66CE85}" srcId="{D7E75F43-E6D3-4BCF-A6C9-EFDA475D3C28}" destId="{5CE0E3B8-E253-429E-B835-552D33783047}" srcOrd="1" destOrd="0" parTransId="{E6B5DF67-E931-49EA-8DFE-5DE9602BABDC}" sibTransId="{C87FB809-5727-44D3-8330-3D0DFDE825EF}"/>
    <dgm:cxn modelId="{998CE909-E518-4BD5-911E-6A9B3C7F1646}" srcId="{D7E75F43-E6D3-4BCF-A6C9-EFDA475D3C28}" destId="{AB4ACBF4-B0D8-4AE9-9A2C-B585C2989616}" srcOrd="2" destOrd="0" parTransId="{8878E7BA-C9B5-4E04-8289-2969B4FE0BFF}" sibTransId="{A6385398-9BA6-46EA-ACDD-E2AA8ED98EDF}"/>
    <dgm:cxn modelId="{9A490514-8FAE-4766-9DB1-EC630F9E58B4}" type="presOf" srcId="{5CE0E3B8-E253-429E-B835-552D33783047}" destId="{C982DDA3-95D9-4898-8AAA-14EBD0D2E7C6}" srcOrd="1" destOrd="0" presId="urn:microsoft.com/office/officeart/2005/8/layout/vProcess5"/>
    <dgm:cxn modelId="{92A1B627-DA6A-4715-B585-900D81B4006E}" type="presOf" srcId="{C87FB809-5727-44D3-8330-3D0DFDE825EF}" destId="{B88D2580-92EA-4969-BC34-5D8CC27D140E}" srcOrd="0" destOrd="0" presId="urn:microsoft.com/office/officeart/2005/8/layout/vProcess5"/>
    <dgm:cxn modelId="{3AB90C33-4A4B-4AD9-BD23-1A524B32DFB2}" srcId="{D7E75F43-E6D3-4BCF-A6C9-EFDA475D3C28}" destId="{91F53A5D-9DB3-4A66-9C15-1BE950092D55}" srcOrd="4" destOrd="0" parTransId="{E0C3C65A-6DBD-4218-8937-392B00306B13}" sibTransId="{6FCC29E1-87EA-43F4-B567-696E98DEC64A}"/>
    <dgm:cxn modelId="{F32E8D38-B9EA-4EF8-A149-609B9DE7CE35}" type="presOf" srcId="{5CE0E3B8-E253-429E-B835-552D33783047}" destId="{57556171-5DAF-4EC5-B1E3-D2DADF55500D}" srcOrd="0" destOrd="0" presId="urn:microsoft.com/office/officeart/2005/8/layout/vProcess5"/>
    <dgm:cxn modelId="{CD62D93D-1752-4C7D-AC60-935441672F57}" type="presOf" srcId="{A6385398-9BA6-46EA-ACDD-E2AA8ED98EDF}" destId="{2FAF11FB-B4A6-40C1-9459-3ACEA78A92B9}" srcOrd="0" destOrd="0" presId="urn:microsoft.com/office/officeart/2005/8/layout/vProcess5"/>
    <dgm:cxn modelId="{EF55FD3D-00B2-478C-8EA5-4E2120DBDB08}" type="presOf" srcId="{41E276EB-5C1E-4C38-B161-52F835887A74}" destId="{1D15688F-1B8E-45E3-AAFC-B66ED8FCFFE4}" srcOrd="0" destOrd="0" presId="urn:microsoft.com/office/officeart/2005/8/layout/vProcess5"/>
    <dgm:cxn modelId="{D26DD33E-5564-4B83-8FFA-4D0D43B02553}" type="presOf" srcId="{6B2BC83A-3E21-42E1-9EFA-739E6FDCA657}" destId="{A8767E48-3476-4238-B5AF-DAF3415268A2}" srcOrd="1" destOrd="0" presId="urn:microsoft.com/office/officeart/2005/8/layout/vProcess5"/>
    <dgm:cxn modelId="{FCC3B26D-0968-4569-BFF2-61BA6703ABCA}" type="presOf" srcId="{91F53A5D-9DB3-4A66-9C15-1BE950092D55}" destId="{EAEA679B-654D-432A-A0C6-4390B03B9946}" srcOrd="0" destOrd="0" presId="urn:microsoft.com/office/officeart/2005/8/layout/vProcess5"/>
    <dgm:cxn modelId="{CFAEFA75-BC76-4D9E-96F5-8767A9E8F073}" type="presOf" srcId="{AB4ACBF4-B0D8-4AE9-9A2C-B585C2989616}" destId="{10E8F8D0-FB08-464C-8209-155FDCCDFC9C}" srcOrd="0" destOrd="0" presId="urn:microsoft.com/office/officeart/2005/8/layout/vProcess5"/>
    <dgm:cxn modelId="{A7265A77-5061-48CE-8679-015C2B7B9000}" type="presOf" srcId="{6B2BC83A-3E21-42E1-9EFA-739E6FDCA657}" destId="{05FCD766-78D4-49FA-BE49-BA6F39988F90}" srcOrd="0" destOrd="0" presId="urn:microsoft.com/office/officeart/2005/8/layout/vProcess5"/>
    <dgm:cxn modelId="{A3B12792-5A41-4710-AFFB-36E68270B82C}" type="presOf" srcId="{B4CA1267-9CE1-4CF6-AC90-0E3BEE74A9E0}" destId="{51C04B6F-1BB7-4CEE-855A-397DFD29EF65}" srcOrd="0" destOrd="0" presId="urn:microsoft.com/office/officeart/2005/8/layout/vProcess5"/>
    <dgm:cxn modelId="{76F0419D-EA00-468E-8CF5-2DABE41541DB}" type="presOf" srcId="{B4CA1267-9CE1-4CF6-AC90-0E3BEE74A9E0}" destId="{764A435C-AD90-4950-9E35-5732A2C2D163}" srcOrd="1" destOrd="0" presId="urn:microsoft.com/office/officeart/2005/8/layout/vProcess5"/>
    <dgm:cxn modelId="{E49451A3-CEC0-4274-9B01-48EDA7237C3D}" type="presOf" srcId="{91F53A5D-9DB3-4A66-9C15-1BE950092D55}" destId="{6BBAAA43-AF34-4FBA-A4FC-58B757F1D7EA}" srcOrd="1" destOrd="0" presId="urn:microsoft.com/office/officeart/2005/8/layout/vProcess5"/>
    <dgm:cxn modelId="{025F55D8-AA59-4DFD-BAC0-F34F0D7DE01D}" type="presOf" srcId="{D77C5A13-0E7D-410E-959C-3732C346F1D6}" destId="{49C38A44-E0D0-463C-B7EF-6FD4C60DE00E}" srcOrd="0" destOrd="0" presId="urn:microsoft.com/office/officeart/2005/8/layout/vProcess5"/>
    <dgm:cxn modelId="{AEC21FE4-8575-49C1-AF83-5A701B4CCFB6}" type="presOf" srcId="{AB4ACBF4-B0D8-4AE9-9A2C-B585C2989616}" destId="{E22E7530-0220-48B0-865A-20834EC10361}" srcOrd="1" destOrd="0" presId="urn:microsoft.com/office/officeart/2005/8/layout/vProcess5"/>
    <dgm:cxn modelId="{3C6DEEEE-2923-4506-BD78-97A5EE432236}" type="presOf" srcId="{D7E75F43-E6D3-4BCF-A6C9-EFDA475D3C28}" destId="{A15275F2-F983-4C16-B775-3149DCBF5E79}" srcOrd="0" destOrd="0" presId="urn:microsoft.com/office/officeart/2005/8/layout/vProcess5"/>
    <dgm:cxn modelId="{D4EA9BEF-9E57-4D28-A37E-8FC07A4965F7}" srcId="{D7E75F43-E6D3-4BCF-A6C9-EFDA475D3C28}" destId="{B4CA1267-9CE1-4CF6-AC90-0E3BEE74A9E0}" srcOrd="3" destOrd="0" parTransId="{76656668-02AB-431E-A223-F71D2AF29DC5}" sibTransId="{41E276EB-5C1E-4C38-B161-52F835887A74}"/>
    <dgm:cxn modelId="{8BC706F2-E7B1-419F-834C-784704173F1D}" srcId="{D7E75F43-E6D3-4BCF-A6C9-EFDA475D3C28}" destId="{6B2BC83A-3E21-42E1-9EFA-739E6FDCA657}" srcOrd="0" destOrd="0" parTransId="{D047D579-B5D3-4B17-9825-FEEEE87C4C3A}" sibTransId="{D77C5A13-0E7D-410E-959C-3732C346F1D6}"/>
    <dgm:cxn modelId="{20D2FF0D-E30C-457A-9413-912A8429FCD2}" type="presParOf" srcId="{A15275F2-F983-4C16-B775-3149DCBF5E79}" destId="{0D9C4344-6EAF-41E2-9C8F-6D1DD73F1D41}" srcOrd="0" destOrd="0" presId="urn:microsoft.com/office/officeart/2005/8/layout/vProcess5"/>
    <dgm:cxn modelId="{011DF2BB-27B5-40D2-9510-3E6B868313DD}" type="presParOf" srcId="{A15275F2-F983-4C16-B775-3149DCBF5E79}" destId="{05FCD766-78D4-49FA-BE49-BA6F39988F90}" srcOrd="1" destOrd="0" presId="urn:microsoft.com/office/officeart/2005/8/layout/vProcess5"/>
    <dgm:cxn modelId="{9ECBFAD0-49E0-4D0C-9BAB-226E45D43039}" type="presParOf" srcId="{A15275F2-F983-4C16-B775-3149DCBF5E79}" destId="{57556171-5DAF-4EC5-B1E3-D2DADF55500D}" srcOrd="2" destOrd="0" presId="urn:microsoft.com/office/officeart/2005/8/layout/vProcess5"/>
    <dgm:cxn modelId="{CA9DF030-448A-43DC-9C15-D5D6DF35993E}" type="presParOf" srcId="{A15275F2-F983-4C16-B775-3149DCBF5E79}" destId="{10E8F8D0-FB08-464C-8209-155FDCCDFC9C}" srcOrd="3" destOrd="0" presId="urn:microsoft.com/office/officeart/2005/8/layout/vProcess5"/>
    <dgm:cxn modelId="{7B4B8F94-DD62-4152-A916-605B5CA0BF2D}" type="presParOf" srcId="{A15275F2-F983-4C16-B775-3149DCBF5E79}" destId="{51C04B6F-1BB7-4CEE-855A-397DFD29EF65}" srcOrd="4" destOrd="0" presId="urn:microsoft.com/office/officeart/2005/8/layout/vProcess5"/>
    <dgm:cxn modelId="{11A34139-B602-472B-A0C0-3F43D3D5A00C}" type="presParOf" srcId="{A15275F2-F983-4C16-B775-3149DCBF5E79}" destId="{EAEA679B-654D-432A-A0C6-4390B03B9946}" srcOrd="5" destOrd="0" presId="urn:microsoft.com/office/officeart/2005/8/layout/vProcess5"/>
    <dgm:cxn modelId="{7C5C6A9A-F105-4AF2-8942-5A38829CC3BA}" type="presParOf" srcId="{A15275F2-F983-4C16-B775-3149DCBF5E79}" destId="{49C38A44-E0D0-463C-B7EF-6FD4C60DE00E}" srcOrd="6" destOrd="0" presId="urn:microsoft.com/office/officeart/2005/8/layout/vProcess5"/>
    <dgm:cxn modelId="{A1BD14ED-E8CC-4E45-8E37-8E0DAB836BBC}" type="presParOf" srcId="{A15275F2-F983-4C16-B775-3149DCBF5E79}" destId="{B88D2580-92EA-4969-BC34-5D8CC27D140E}" srcOrd="7" destOrd="0" presId="urn:microsoft.com/office/officeart/2005/8/layout/vProcess5"/>
    <dgm:cxn modelId="{5A43D3C3-E30F-44C6-ADDE-B16EB92B8246}" type="presParOf" srcId="{A15275F2-F983-4C16-B775-3149DCBF5E79}" destId="{2FAF11FB-B4A6-40C1-9459-3ACEA78A92B9}" srcOrd="8" destOrd="0" presId="urn:microsoft.com/office/officeart/2005/8/layout/vProcess5"/>
    <dgm:cxn modelId="{770ACCE8-09B2-4A75-BF52-780D4751B3D6}" type="presParOf" srcId="{A15275F2-F983-4C16-B775-3149DCBF5E79}" destId="{1D15688F-1B8E-45E3-AAFC-B66ED8FCFFE4}" srcOrd="9" destOrd="0" presId="urn:microsoft.com/office/officeart/2005/8/layout/vProcess5"/>
    <dgm:cxn modelId="{7CA3F2A8-688C-48E7-9106-E1F32ADDCB34}" type="presParOf" srcId="{A15275F2-F983-4C16-B775-3149DCBF5E79}" destId="{A8767E48-3476-4238-B5AF-DAF3415268A2}" srcOrd="10" destOrd="0" presId="urn:microsoft.com/office/officeart/2005/8/layout/vProcess5"/>
    <dgm:cxn modelId="{1391DB92-6D4E-411E-8B78-540936209842}" type="presParOf" srcId="{A15275F2-F983-4C16-B775-3149DCBF5E79}" destId="{C982DDA3-95D9-4898-8AAA-14EBD0D2E7C6}" srcOrd="11" destOrd="0" presId="urn:microsoft.com/office/officeart/2005/8/layout/vProcess5"/>
    <dgm:cxn modelId="{242C9815-72EE-4C37-A275-E7D47A391A88}" type="presParOf" srcId="{A15275F2-F983-4C16-B775-3149DCBF5E79}" destId="{E22E7530-0220-48B0-865A-20834EC10361}" srcOrd="12" destOrd="0" presId="urn:microsoft.com/office/officeart/2005/8/layout/vProcess5"/>
    <dgm:cxn modelId="{697A8517-D0DD-4538-8561-35B6E70BAB17}" type="presParOf" srcId="{A15275F2-F983-4C16-B775-3149DCBF5E79}" destId="{764A435C-AD90-4950-9E35-5732A2C2D163}" srcOrd="13" destOrd="0" presId="urn:microsoft.com/office/officeart/2005/8/layout/vProcess5"/>
    <dgm:cxn modelId="{FD4CDC03-F2A9-44B3-B0CB-073141659DCB}" type="presParOf" srcId="{A15275F2-F983-4C16-B775-3149DCBF5E79}" destId="{6BBAAA43-AF34-4FBA-A4FC-58B757F1D7EA}"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CD766-78D4-49FA-BE49-BA6F39988F90}">
      <dsp:nvSpPr>
        <dsp:cNvPr id="0" name=""/>
        <dsp:cNvSpPr/>
      </dsp:nvSpPr>
      <dsp:spPr>
        <a:xfrm>
          <a:off x="0" y="0"/>
          <a:ext cx="4632972" cy="6464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s-ES" sz="2100" b="1" kern="1200" dirty="0"/>
            <a:t>Decreto 486-12</a:t>
          </a:r>
          <a:endParaRPr lang="en-US" sz="2100" kern="1200" dirty="0"/>
        </a:p>
      </dsp:txBody>
      <dsp:txXfrm>
        <a:off x="18933" y="18933"/>
        <a:ext cx="3859806" cy="608551"/>
      </dsp:txXfrm>
    </dsp:sp>
    <dsp:sp modelId="{57556171-5DAF-4EC5-B1E3-D2DADF55500D}">
      <dsp:nvSpPr>
        <dsp:cNvPr id="0" name=""/>
        <dsp:cNvSpPr/>
      </dsp:nvSpPr>
      <dsp:spPr>
        <a:xfrm>
          <a:off x="345968" y="736197"/>
          <a:ext cx="4632972" cy="6464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s-ES" sz="2100" b="1" kern="1200"/>
            <a:t>Decreto 791-21</a:t>
          </a:r>
          <a:endParaRPr lang="en-US" sz="2100" kern="1200"/>
        </a:p>
      </dsp:txBody>
      <dsp:txXfrm>
        <a:off x="364901" y="755130"/>
        <a:ext cx="3828966" cy="608551"/>
      </dsp:txXfrm>
    </dsp:sp>
    <dsp:sp modelId="{10E8F8D0-FB08-464C-8209-155FDCCDFC9C}">
      <dsp:nvSpPr>
        <dsp:cNvPr id="0" name=""/>
        <dsp:cNvSpPr/>
      </dsp:nvSpPr>
      <dsp:spPr>
        <a:xfrm>
          <a:off x="691937" y="1472394"/>
          <a:ext cx="4632972" cy="6464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s-ES" sz="2100" b="1" kern="1200"/>
            <a:t>Resolución  No. DIGEIG-01/2022</a:t>
          </a:r>
          <a:endParaRPr lang="en-US" sz="2100" kern="1200"/>
        </a:p>
      </dsp:txBody>
      <dsp:txXfrm>
        <a:off x="710870" y="1491327"/>
        <a:ext cx="3828966" cy="608551"/>
      </dsp:txXfrm>
    </dsp:sp>
    <dsp:sp modelId="{51C04B6F-1BB7-4CEE-855A-397DFD29EF65}">
      <dsp:nvSpPr>
        <dsp:cNvPr id="0" name=""/>
        <dsp:cNvSpPr/>
      </dsp:nvSpPr>
      <dsp:spPr>
        <a:xfrm>
          <a:off x="1037906" y="2208592"/>
          <a:ext cx="4632972" cy="6464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s-ES" sz="2100" b="1" kern="1200"/>
            <a:t>Resolución  No. 01-2026</a:t>
          </a:r>
          <a:endParaRPr lang="en-US" sz="2100" kern="1200"/>
        </a:p>
      </dsp:txBody>
      <dsp:txXfrm>
        <a:off x="1056839" y="2227525"/>
        <a:ext cx="3828966" cy="608551"/>
      </dsp:txXfrm>
    </dsp:sp>
    <dsp:sp modelId="{EAEA679B-654D-432A-A0C6-4390B03B9946}">
      <dsp:nvSpPr>
        <dsp:cNvPr id="0" name=""/>
        <dsp:cNvSpPr/>
      </dsp:nvSpPr>
      <dsp:spPr>
        <a:xfrm>
          <a:off x="1383874" y="2944789"/>
          <a:ext cx="4632972" cy="64641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100000"/>
            </a:lnSpc>
            <a:spcBef>
              <a:spcPct val="0"/>
            </a:spcBef>
            <a:spcAft>
              <a:spcPct val="35000"/>
            </a:spcAft>
            <a:buNone/>
          </a:pPr>
          <a:r>
            <a:rPr lang="es-ES" sz="2100" b="1" kern="1200" dirty="0"/>
            <a:t>Resolución  No. 01-2024</a:t>
          </a:r>
          <a:endParaRPr lang="en-US" sz="2100" kern="1200" dirty="0"/>
        </a:p>
      </dsp:txBody>
      <dsp:txXfrm>
        <a:off x="1402807" y="2963722"/>
        <a:ext cx="3828966" cy="608551"/>
      </dsp:txXfrm>
    </dsp:sp>
    <dsp:sp modelId="{49C38A44-E0D0-463C-B7EF-6FD4C60DE00E}">
      <dsp:nvSpPr>
        <dsp:cNvPr id="0" name=""/>
        <dsp:cNvSpPr/>
      </dsp:nvSpPr>
      <dsp:spPr>
        <a:xfrm>
          <a:off x="4212800" y="472243"/>
          <a:ext cx="420171" cy="42017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ct val="35000"/>
            </a:spcAft>
            <a:buNone/>
          </a:pPr>
          <a:endParaRPr lang="en-US" sz="1700" kern="1200"/>
        </a:p>
      </dsp:txBody>
      <dsp:txXfrm>
        <a:off x="4307338" y="472243"/>
        <a:ext cx="231095" cy="316179"/>
      </dsp:txXfrm>
    </dsp:sp>
    <dsp:sp modelId="{B88D2580-92EA-4969-BC34-5D8CC27D140E}">
      <dsp:nvSpPr>
        <dsp:cNvPr id="0" name=""/>
        <dsp:cNvSpPr/>
      </dsp:nvSpPr>
      <dsp:spPr>
        <a:xfrm>
          <a:off x="4558769" y="1208441"/>
          <a:ext cx="420171" cy="42017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ct val="35000"/>
            </a:spcAft>
            <a:buNone/>
          </a:pPr>
          <a:endParaRPr lang="en-US" sz="1700" kern="1200"/>
        </a:p>
      </dsp:txBody>
      <dsp:txXfrm>
        <a:off x="4653307" y="1208441"/>
        <a:ext cx="231095" cy="316179"/>
      </dsp:txXfrm>
    </dsp:sp>
    <dsp:sp modelId="{2FAF11FB-B4A6-40C1-9459-3ACEA78A92B9}">
      <dsp:nvSpPr>
        <dsp:cNvPr id="0" name=""/>
        <dsp:cNvSpPr/>
      </dsp:nvSpPr>
      <dsp:spPr>
        <a:xfrm>
          <a:off x="4904738" y="1933864"/>
          <a:ext cx="420171" cy="42017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ct val="35000"/>
            </a:spcAft>
            <a:buNone/>
          </a:pPr>
          <a:endParaRPr lang="en-US" sz="1700" kern="1200"/>
        </a:p>
      </dsp:txBody>
      <dsp:txXfrm>
        <a:off x="4999276" y="1933864"/>
        <a:ext cx="231095" cy="316179"/>
      </dsp:txXfrm>
    </dsp:sp>
    <dsp:sp modelId="{1D15688F-1B8E-45E3-AAFC-B66ED8FCFFE4}">
      <dsp:nvSpPr>
        <dsp:cNvPr id="0" name=""/>
        <dsp:cNvSpPr/>
      </dsp:nvSpPr>
      <dsp:spPr>
        <a:xfrm>
          <a:off x="5250707" y="2677244"/>
          <a:ext cx="420171" cy="42017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100000"/>
            </a:lnSpc>
            <a:spcBef>
              <a:spcPct val="0"/>
            </a:spcBef>
            <a:spcAft>
              <a:spcPct val="35000"/>
            </a:spcAft>
            <a:buNone/>
          </a:pPr>
          <a:endParaRPr lang="en-US" sz="1700" kern="1200"/>
        </a:p>
      </dsp:txBody>
      <dsp:txXfrm>
        <a:off x="5345245" y="2677244"/>
        <a:ext cx="231095" cy="31617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06B7133-E3FF-4360-B7E1-BB8EEE90592B}" type="datetimeFigureOut">
              <a:rPr lang="es-DO" smtClean="0"/>
              <a:t>17/4/2026</a:t>
            </a:fld>
            <a:endParaRPr lang="es-DO"/>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4CE7AA0-5817-45E0-9E86-52DE8A23DB8E}" type="slidenum">
              <a:rPr lang="es-DO" smtClean="0"/>
              <a:t>‹Nº›</a:t>
            </a:fld>
            <a:endParaRPr lang="es-DO"/>
          </a:p>
        </p:txBody>
      </p:sp>
    </p:spTree>
    <p:extLst>
      <p:ext uri="{BB962C8B-B14F-4D97-AF65-F5344CB8AC3E}">
        <p14:creationId xmlns:p14="http://schemas.microsoft.com/office/powerpoint/2010/main" val="50200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96785-7D26-E940-9C20-7706568E01C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63C43D7D-FC23-9A4D-9170-1D783EB5A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E7682F87-2C56-A344-BAA7-6BD106BC98C8}"/>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5" name="Marcador de pie de página 4">
            <a:extLst>
              <a:ext uri="{FF2B5EF4-FFF2-40B4-BE49-F238E27FC236}">
                <a16:creationId xmlns:a16="http://schemas.microsoft.com/office/drawing/2014/main" id="{BB00D69A-BDDE-0A48-8085-922D5764B2E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78EB92DE-3C7F-EB48-A9FD-D1DA439D135F}"/>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3042956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762DD-10FD-124A-B0CA-86EEE6901FC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84BA0D57-1A7D-A044-9286-B4A3C3F267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CF47CBA-E694-A74A-9E90-9D0A3803DD1E}"/>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5" name="Marcador de pie de página 4">
            <a:extLst>
              <a:ext uri="{FF2B5EF4-FFF2-40B4-BE49-F238E27FC236}">
                <a16:creationId xmlns:a16="http://schemas.microsoft.com/office/drawing/2014/main" id="{13B2310D-5BB9-EA4B-A91E-E5A59145227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23F8D94-9D15-4F41-B265-7A0392F0509C}"/>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15812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3054D04-0E8F-F643-B015-75BCA762B71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24D1BAA6-5143-C74C-9D61-FBDCAB8C2A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5A731245-0B34-5A47-895A-468CF0743FCF}"/>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5" name="Marcador de pie de página 4">
            <a:extLst>
              <a:ext uri="{FF2B5EF4-FFF2-40B4-BE49-F238E27FC236}">
                <a16:creationId xmlns:a16="http://schemas.microsoft.com/office/drawing/2014/main" id="{FA495082-1806-CB4A-AD8F-C3BC8E833B8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5DE1E74C-0B20-C349-B77E-392B1F5E2C2A}"/>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89533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92E6-7664-40A6-A3FA-048C5555A7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419"/>
          </a:p>
        </p:txBody>
      </p:sp>
      <p:sp>
        <p:nvSpPr>
          <p:cNvPr id="3" name="Subtitle 2">
            <a:extLst>
              <a:ext uri="{FF2B5EF4-FFF2-40B4-BE49-F238E27FC236}">
                <a16:creationId xmlns:a16="http://schemas.microsoft.com/office/drawing/2014/main" id="{2C88362D-F912-47EF-A00C-6A0A146723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419"/>
          </a:p>
        </p:txBody>
      </p:sp>
      <p:sp>
        <p:nvSpPr>
          <p:cNvPr id="4" name="Date Placeholder 3">
            <a:extLst>
              <a:ext uri="{FF2B5EF4-FFF2-40B4-BE49-F238E27FC236}">
                <a16:creationId xmlns:a16="http://schemas.microsoft.com/office/drawing/2014/main" id="{9CC1C9F1-8AC8-4786-8F03-F4C0D89BA0D8}"/>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5" name="Footer Placeholder 4">
            <a:extLst>
              <a:ext uri="{FF2B5EF4-FFF2-40B4-BE49-F238E27FC236}">
                <a16:creationId xmlns:a16="http://schemas.microsoft.com/office/drawing/2014/main" id="{FA47C20C-ECB0-4754-AE7F-471451E5A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D1F59-3D55-40E1-9B88-E0E71D522409}"/>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16539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7146-6676-453D-B74C-81445CED47D6}"/>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CE71ACE2-B8AF-4BFB-AD61-573743B2D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C65B47B1-78D0-471F-8AC4-C9CDBF6DB862}"/>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5" name="Footer Placeholder 4">
            <a:extLst>
              <a:ext uri="{FF2B5EF4-FFF2-40B4-BE49-F238E27FC236}">
                <a16:creationId xmlns:a16="http://schemas.microsoft.com/office/drawing/2014/main" id="{6D63D996-C844-4329-8F4C-B0AA3B68F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E8C326-879C-44DF-AC1D-24A636254EF1}"/>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272148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791D-2598-45F1-91EF-84189253DE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419"/>
          </a:p>
        </p:txBody>
      </p:sp>
      <p:sp>
        <p:nvSpPr>
          <p:cNvPr id="3" name="Text Placeholder 2">
            <a:extLst>
              <a:ext uri="{FF2B5EF4-FFF2-40B4-BE49-F238E27FC236}">
                <a16:creationId xmlns:a16="http://schemas.microsoft.com/office/drawing/2014/main" id="{7979E92A-5FBF-482A-B8A1-1342C74AB7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5F100A-21DF-430C-A86B-97176A524A8C}"/>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5" name="Footer Placeholder 4">
            <a:extLst>
              <a:ext uri="{FF2B5EF4-FFF2-40B4-BE49-F238E27FC236}">
                <a16:creationId xmlns:a16="http://schemas.microsoft.com/office/drawing/2014/main" id="{8A0704FB-A1D2-45C2-BC84-9E181282E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FC866-482B-455E-8D61-800F25CE05DA}"/>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131042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DF78-3E65-4430-9FFA-3AAB435894F3}"/>
              </a:ext>
            </a:extLst>
          </p:cNvPr>
          <p:cNvSpPr>
            <a:spLocks noGrp="1"/>
          </p:cNvSpPr>
          <p:nvPr>
            <p:ph type="title"/>
          </p:nvPr>
        </p:nvSpPr>
        <p:spPr/>
        <p:txBody>
          <a:bodyPr/>
          <a:lstStyle/>
          <a:p>
            <a:r>
              <a:rPr lang="en-US"/>
              <a:t>Click to edit Master title style</a:t>
            </a:r>
            <a:endParaRPr lang="es-419"/>
          </a:p>
        </p:txBody>
      </p:sp>
      <p:sp>
        <p:nvSpPr>
          <p:cNvPr id="3" name="Content Placeholder 2">
            <a:extLst>
              <a:ext uri="{FF2B5EF4-FFF2-40B4-BE49-F238E27FC236}">
                <a16:creationId xmlns:a16="http://schemas.microsoft.com/office/drawing/2014/main" id="{C316C685-D75C-46D7-973E-0576DEF303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Content Placeholder 3">
            <a:extLst>
              <a:ext uri="{FF2B5EF4-FFF2-40B4-BE49-F238E27FC236}">
                <a16:creationId xmlns:a16="http://schemas.microsoft.com/office/drawing/2014/main" id="{4063D0E4-0904-40B6-92E8-20A17F4C81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Date Placeholder 4">
            <a:extLst>
              <a:ext uri="{FF2B5EF4-FFF2-40B4-BE49-F238E27FC236}">
                <a16:creationId xmlns:a16="http://schemas.microsoft.com/office/drawing/2014/main" id="{EF7C504A-3BE6-4AB5-A332-DCB8507EA964}"/>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6" name="Footer Placeholder 5">
            <a:extLst>
              <a:ext uri="{FF2B5EF4-FFF2-40B4-BE49-F238E27FC236}">
                <a16:creationId xmlns:a16="http://schemas.microsoft.com/office/drawing/2014/main" id="{83E65785-D16F-4153-9C63-3001C1E1B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EBA86-F672-4BB7-84B8-6510D3EC31E5}"/>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4144028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DCEB-55AB-43F4-961B-CD93DCC13279}"/>
              </a:ext>
            </a:extLst>
          </p:cNvPr>
          <p:cNvSpPr>
            <a:spLocks noGrp="1"/>
          </p:cNvSpPr>
          <p:nvPr>
            <p:ph type="title"/>
          </p:nvPr>
        </p:nvSpPr>
        <p:spPr>
          <a:xfrm>
            <a:off x="839788" y="365125"/>
            <a:ext cx="10515600" cy="1325563"/>
          </a:xfrm>
        </p:spPr>
        <p:txBody>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D58DBFF1-1150-4347-9BEA-7A98DC07B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DA8DC8-0DA1-4945-AD40-4D01DD545E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5" name="Text Placeholder 4">
            <a:extLst>
              <a:ext uri="{FF2B5EF4-FFF2-40B4-BE49-F238E27FC236}">
                <a16:creationId xmlns:a16="http://schemas.microsoft.com/office/drawing/2014/main" id="{6B4AA7A3-11C4-47D6-9AE4-A80F075635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FD47A4-E164-4FDB-BF09-49A1FC84B6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7" name="Date Placeholder 6">
            <a:extLst>
              <a:ext uri="{FF2B5EF4-FFF2-40B4-BE49-F238E27FC236}">
                <a16:creationId xmlns:a16="http://schemas.microsoft.com/office/drawing/2014/main" id="{60673A23-3BEC-437A-8632-A2CFCC8188B3}"/>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8" name="Footer Placeholder 7">
            <a:extLst>
              <a:ext uri="{FF2B5EF4-FFF2-40B4-BE49-F238E27FC236}">
                <a16:creationId xmlns:a16="http://schemas.microsoft.com/office/drawing/2014/main" id="{2ADBCCE9-681D-4633-AF57-854690E4AD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C28F2C-B569-46DC-9A76-8FC7474BAFD1}"/>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1539009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B795-D28F-4008-9E5C-D1E437C9ECE6}"/>
              </a:ext>
            </a:extLst>
          </p:cNvPr>
          <p:cNvSpPr>
            <a:spLocks noGrp="1"/>
          </p:cNvSpPr>
          <p:nvPr>
            <p:ph type="title"/>
          </p:nvPr>
        </p:nvSpPr>
        <p:spPr/>
        <p:txBody>
          <a:bodyPr/>
          <a:lstStyle/>
          <a:p>
            <a:r>
              <a:rPr lang="en-US"/>
              <a:t>Click to edit Master title style</a:t>
            </a:r>
            <a:endParaRPr lang="es-419"/>
          </a:p>
        </p:txBody>
      </p:sp>
      <p:sp>
        <p:nvSpPr>
          <p:cNvPr id="3" name="Date Placeholder 2">
            <a:extLst>
              <a:ext uri="{FF2B5EF4-FFF2-40B4-BE49-F238E27FC236}">
                <a16:creationId xmlns:a16="http://schemas.microsoft.com/office/drawing/2014/main" id="{4D8FA994-7717-447A-827D-A41713A06901}"/>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4" name="Footer Placeholder 3">
            <a:extLst>
              <a:ext uri="{FF2B5EF4-FFF2-40B4-BE49-F238E27FC236}">
                <a16:creationId xmlns:a16="http://schemas.microsoft.com/office/drawing/2014/main" id="{81421452-44FC-44DD-AAA3-68F66EB03A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425B1E-F07C-4745-BD97-3D1D135A1336}"/>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2664816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F2531-B04F-428D-8369-0561EF28777D}"/>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3" name="Footer Placeholder 2">
            <a:extLst>
              <a:ext uri="{FF2B5EF4-FFF2-40B4-BE49-F238E27FC236}">
                <a16:creationId xmlns:a16="http://schemas.microsoft.com/office/drawing/2014/main" id="{D22BA86E-D4F5-4486-8C26-B92C325B52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9048F5-FCF1-42A9-BAB4-BD9B0CA1945E}"/>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585763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0AD8-93B9-480F-AD28-C48CF389D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Content Placeholder 2">
            <a:extLst>
              <a:ext uri="{FF2B5EF4-FFF2-40B4-BE49-F238E27FC236}">
                <a16:creationId xmlns:a16="http://schemas.microsoft.com/office/drawing/2014/main" id="{B83D86D5-DFE6-412E-AF94-BBB8B14175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Text Placeholder 3">
            <a:extLst>
              <a:ext uri="{FF2B5EF4-FFF2-40B4-BE49-F238E27FC236}">
                <a16:creationId xmlns:a16="http://schemas.microsoft.com/office/drawing/2014/main" id="{F52BE8A7-25FA-4D33-A3A3-9573A39BA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1FF1F-284E-44A0-A72B-E432A966BCE1}"/>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6" name="Footer Placeholder 5">
            <a:extLst>
              <a:ext uri="{FF2B5EF4-FFF2-40B4-BE49-F238E27FC236}">
                <a16:creationId xmlns:a16="http://schemas.microsoft.com/office/drawing/2014/main" id="{FDBDFD91-E822-4059-ADB9-89C3B7255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4DA71-6666-4B9A-A3C8-E0DE2023952E}"/>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213657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73B20-6E0D-B647-B4BF-C437D9487A43}"/>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3FA412-CAE2-0645-B2BA-C0D8AAC4C15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F3FFFF33-67BC-AC47-8E3D-DD216B7009D4}"/>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5" name="Marcador de pie de página 4">
            <a:extLst>
              <a:ext uri="{FF2B5EF4-FFF2-40B4-BE49-F238E27FC236}">
                <a16:creationId xmlns:a16="http://schemas.microsoft.com/office/drawing/2014/main" id="{AAE6304D-12A5-B74F-B283-E09FDE409E1E}"/>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B45F7C2-CBD9-414C-9665-7A161930F152}"/>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1228712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2D0E-C448-4EF6-9628-F738A00FD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419"/>
          </a:p>
        </p:txBody>
      </p:sp>
      <p:sp>
        <p:nvSpPr>
          <p:cNvPr id="3" name="Picture Placeholder 2">
            <a:extLst>
              <a:ext uri="{FF2B5EF4-FFF2-40B4-BE49-F238E27FC236}">
                <a16:creationId xmlns:a16="http://schemas.microsoft.com/office/drawing/2014/main" id="{A70924B7-9F4D-49CD-95ED-96D64ACA3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Text Placeholder 3">
            <a:extLst>
              <a:ext uri="{FF2B5EF4-FFF2-40B4-BE49-F238E27FC236}">
                <a16:creationId xmlns:a16="http://schemas.microsoft.com/office/drawing/2014/main" id="{35ECCA04-53DB-4C9F-A3E5-EBC3DE609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269FA-39AD-4CAE-907A-633539580FE8}"/>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6" name="Footer Placeholder 5">
            <a:extLst>
              <a:ext uri="{FF2B5EF4-FFF2-40B4-BE49-F238E27FC236}">
                <a16:creationId xmlns:a16="http://schemas.microsoft.com/office/drawing/2014/main" id="{AD9B032B-EAC5-4F08-AD1B-BD42F40AC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1B7DF-A885-44C7-8794-670BE0897078}"/>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3693628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5C36F-40E1-4A7C-8DA8-03C93D936836}"/>
              </a:ext>
            </a:extLst>
          </p:cNvPr>
          <p:cNvSpPr>
            <a:spLocks noGrp="1"/>
          </p:cNvSpPr>
          <p:nvPr>
            <p:ph type="title"/>
          </p:nvPr>
        </p:nvSpPr>
        <p:spPr/>
        <p:txBody>
          <a:bodyPr/>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CC8A983D-4406-4453-8DE8-A184E953C8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8F610157-CB91-4185-B5B4-471E75423EB1}"/>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5" name="Footer Placeholder 4">
            <a:extLst>
              <a:ext uri="{FF2B5EF4-FFF2-40B4-BE49-F238E27FC236}">
                <a16:creationId xmlns:a16="http://schemas.microsoft.com/office/drawing/2014/main" id="{3FD6BF3C-EB21-46FD-BFC9-43D022CB2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F2FED-D0EC-41A8-A385-2C144760FDA9}"/>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1063805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1AC8B-4970-4D27-AAE8-B6DDB12B2F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419"/>
          </a:p>
        </p:txBody>
      </p:sp>
      <p:sp>
        <p:nvSpPr>
          <p:cNvPr id="3" name="Vertical Text Placeholder 2">
            <a:extLst>
              <a:ext uri="{FF2B5EF4-FFF2-40B4-BE49-F238E27FC236}">
                <a16:creationId xmlns:a16="http://schemas.microsoft.com/office/drawing/2014/main" id="{8A481A2F-1C6E-4BDB-A1D0-9F4067BBF1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C3601010-F258-42E4-8EC6-9F6B553531F5}"/>
              </a:ext>
            </a:extLst>
          </p:cNvPr>
          <p:cNvSpPr>
            <a:spLocks noGrp="1"/>
          </p:cNvSpPr>
          <p:nvPr>
            <p:ph type="dt" sz="half" idx="10"/>
          </p:nvPr>
        </p:nvSpPr>
        <p:spPr/>
        <p:txBody>
          <a:bodyPr/>
          <a:lstStyle/>
          <a:p>
            <a:fld id="{263E3153-00FC-4BE5-9F83-97EA67EA8D5F}" type="datetimeFigureOut">
              <a:rPr lang="en-US" smtClean="0"/>
              <a:t>4/17/2026</a:t>
            </a:fld>
            <a:endParaRPr lang="en-US"/>
          </a:p>
        </p:txBody>
      </p:sp>
      <p:sp>
        <p:nvSpPr>
          <p:cNvPr id="5" name="Footer Placeholder 4">
            <a:extLst>
              <a:ext uri="{FF2B5EF4-FFF2-40B4-BE49-F238E27FC236}">
                <a16:creationId xmlns:a16="http://schemas.microsoft.com/office/drawing/2014/main" id="{C43D4241-AEE3-4CA5-905C-0C92F6E27E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3751C-151C-4A9B-805F-B1204A35881B}"/>
              </a:ext>
            </a:extLst>
          </p:cNvPr>
          <p:cNvSpPr>
            <a:spLocks noGrp="1"/>
          </p:cNvSpPr>
          <p:nvPr>
            <p:ph type="sldNum" sz="quarter" idx="12"/>
          </p:nvPr>
        </p:nvSpPr>
        <p:spPr/>
        <p:txBody>
          <a:bodyPr/>
          <a:lstStyle/>
          <a:p>
            <a:fld id="{FEAA2720-6A1A-465D-A3DF-F5565F58EC28}" type="slidenum">
              <a:rPr lang="en-US" smtClean="0"/>
              <a:t>‹Nº›</a:t>
            </a:fld>
            <a:endParaRPr lang="en-US"/>
          </a:p>
        </p:txBody>
      </p:sp>
    </p:spTree>
    <p:extLst>
      <p:ext uri="{BB962C8B-B14F-4D97-AF65-F5344CB8AC3E}">
        <p14:creationId xmlns:p14="http://schemas.microsoft.com/office/powerpoint/2010/main" val="161401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ABF7F-A793-8443-8053-F5E910C20D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529D6693-7EBA-4C4A-9C32-04A426EA23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8EBE9A2-D95F-844A-8BAF-528DE61EBB3B}"/>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5" name="Marcador de pie de página 4">
            <a:extLst>
              <a:ext uri="{FF2B5EF4-FFF2-40B4-BE49-F238E27FC236}">
                <a16:creationId xmlns:a16="http://schemas.microsoft.com/office/drawing/2014/main" id="{DE000FEE-6572-114B-B326-2DFB940588A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573752A7-8EE9-B546-A0AB-1E13272B41F0}"/>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149861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DFE01-D7E2-0F43-885E-AAFFE927C13F}"/>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2E5A48C-9DC3-9145-802D-72BB067757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3C98AC41-F861-E440-89DB-04D63C420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E8FF9E6E-55F4-7B43-A9EE-065A135E114D}"/>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6" name="Marcador de pie de página 5">
            <a:extLst>
              <a:ext uri="{FF2B5EF4-FFF2-40B4-BE49-F238E27FC236}">
                <a16:creationId xmlns:a16="http://schemas.microsoft.com/office/drawing/2014/main" id="{B04C896B-9302-B742-B2C9-E6A1E61B5E44}"/>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832BA65E-E011-3A4F-9D3E-678B69BFEB7D}"/>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248462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5B8D4-4BD4-B54D-A7EA-4863BE5A755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17CA6DB-FB95-004B-9418-773281934E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A326D6-05A8-EB41-87F0-3C7EB35DD7B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C3B2E793-D0D6-654D-AD53-F770713A29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F260EB1-C760-7B48-863A-B6466720F7A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33E2DFCB-CD51-5048-8703-AFB5C5169C30}"/>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8" name="Marcador de pie de página 7">
            <a:extLst>
              <a:ext uri="{FF2B5EF4-FFF2-40B4-BE49-F238E27FC236}">
                <a16:creationId xmlns:a16="http://schemas.microsoft.com/office/drawing/2014/main" id="{FBF95674-D9C4-1B4E-8D60-2BA1F341B7F4}"/>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7A0B42BB-8046-8D48-BA18-3F7450D641F2}"/>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379884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5BE83-31DE-E54D-9610-DF1F28882A37}"/>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04183356-C20E-824F-AAB0-99C24DD26F38}"/>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4" name="Marcador de pie de página 3">
            <a:extLst>
              <a:ext uri="{FF2B5EF4-FFF2-40B4-BE49-F238E27FC236}">
                <a16:creationId xmlns:a16="http://schemas.microsoft.com/office/drawing/2014/main" id="{45C1F042-D07D-F443-AA04-343666535936}"/>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0DE7435E-89CE-3141-BD03-FEA54DBC81BC}"/>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53802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D421C6B-E481-D94F-A93C-B6B7ED673593}"/>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3" name="Marcador de pie de página 2">
            <a:extLst>
              <a:ext uri="{FF2B5EF4-FFF2-40B4-BE49-F238E27FC236}">
                <a16:creationId xmlns:a16="http://schemas.microsoft.com/office/drawing/2014/main" id="{34AF382C-64BC-FB4D-B47C-513CAC54B6CB}"/>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01099620-C5B4-2444-A974-375C61E479A7}"/>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221548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DC2A33-1229-DD49-9465-99B0A1A5579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D35A4E8E-2297-1747-B419-42162095EC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E425647B-9E4D-AA42-86A9-893EA0C22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CF23CF-3996-9347-B9F6-02AEE2B5447C}"/>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6" name="Marcador de pie de página 5">
            <a:extLst>
              <a:ext uri="{FF2B5EF4-FFF2-40B4-BE49-F238E27FC236}">
                <a16:creationId xmlns:a16="http://schemas.microsoft.com/office/drawing/2014/main" id="{6730A123-34FB-6340-813B-357C83FD1B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06F74627-E40F-1044-9D83-9A8712D4BD18}"/>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129973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DE9515-0E8E-1442-A40F-827895C954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262F3E53-DC74-994C-AA06-ED6170C937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445170E3-4D5F-2E47-986C-EB9E97C33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66C0360-F3AE-0D4B-9634-7FFB5FA55222}"/>
              </a:ext>
            </a:extLst>
          </p:cNvPr>
          <p:cNvSpPr>
            <a:spLocks noGrp="1"/>
          </p:cNvSpPr>
          <p:nvPr>
            <p:ph type="dt" sz="half" idx="10"/>
          </p:nvPr>
        </p:nvSpPr>
        <p:spPr/>
        <p:txBody>
          <a:bodyPr/>
          <a:lstStyle/>
          <a:p>
            <a:fld id="{57DCA3F8-8D58-7E45-AE6A-38AB45BE4E59}" type="datetimeFigureOut">
              <a:rPr lang="es-DO" smtClean="0"/>
              <a:t>17/4/2026</a:t>
            </a:fld>
            <a:endParaRPr lang="es-DO"/>
          </a:p>
        </p:txBody>
      </p:sp>
      <p:sp>
        <p:nvSpPr>
          <p:cNvPr id="6" name="Marcador de pie de página 5">
            <a:extLst>
              <a:ext uri="{FF2B5EF4-FFF2-40B4-BE49-F238E27FC236}">
                <a16:creationId xmlns:a16="http://schemas.microsoft.com/office/drawing/2014/main" id="{161A42C6-FB9A-FC4B-8B1D-1565152EA357}"/>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7FAB661-3500-7747-8CD1-FC06F243EB65}"/>
              </a:ext>
            </a:extLst>
          </p:cNvPr>
          <p:cNvSpPr>
            <a:spLocks noGrp="1"/>
          </p:cNvSpPr>
          <p:nvPr>
            <p:ph type="sldNum" sz="quarter" idx="12"/>
          </p:nvPr>
        </p:nvSpPr>
        <p:spPr/>
        <p:txBody>
          <a:bodyPr/>
          <a:lstStyle/>
          <a:p>
            <a:fld id="{01D46BCB-7529-4E40-910B-B10B27EB8336}" type="slidenum">
              <a:rPr lang="es-DO" smtClean="0"/>
              <a:t>‹Nº›</a:t>
            </a:fld>
            <a:endParaRPr lang="es-DO"/>
          </a:p>
        </p:txBody>
      </p:sp>
    </p:spTree>
    <p:extLst>
      <p:ext uri="{BB962C8B-B14F-4D97-AF65-F5344CB8AC3E}">
        <p14:creationId xmlns:p14="http://schemas.microsoft.com/office/powerpoint/2010/main" val="354759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7C7907-3DF9-EE46-8962-5343ADC0AD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67DD2C80-DA48-AD4B-A1F9-7ACE3202D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B955332-99DF-8E44-93CF-A1A5C073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CA3F8-8D58-7E45-AE6A-38AB45BE4E59}" type="datetimeFigureOut">
              <a:rPr lang="es-DO" smtClean="0"/>
              <a:t>17/4/2026</a:t>
            </a:fld>
            <a:endParaRPr lang="es-DO"/>
          </a:p>
        </p:txBody>
      </p:sp>
      <p:sp>
        <p:nvSpPr>
          <p:cNvPr id="5" name="Marcador de pie de página 4">
            <a:extLst>
              <a:ext uri="{FF2B5EF4-FFF2-40B4-BE49-F238E27FC236}">
                <a16:creationId xmlns:a16="http://schemas.microsoft.com/office/drawing/2014/main" id="{A02B09EA-E3B6-9646-94EA-730C9AC325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C5002270-9582-A244-B956-A2293D4F3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46BCB-7529-4E40-910B-B10B27EB8336}" type="slidenum">
              <a:rPr lang="es-DO" smtClean="0"/>
              <a:t>‹Nº›</a:t>
            </a:fld>
            <a:endParaRPr lang="es-DO"/>
          </a:p>
        </p:txBody>
      </p:sp>
    </p:spTree>
    <p:extLst>
      <p:ext uri="{BB962C8B-B14F-4D97-AF65-F5344CB8AC3E}">
        <p14:creationId xmlns:p14="http://schemas.microsoft.com/office/powerpoint/2010/main" val="167734134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6C4968-568D-418A-82A3-4B435D7A3A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419"/>
          </a:p>
        </p:txBody>
      </p:sp>
      <p:sp>
        <p:nvSpPr>
          <p:cNvPr id="3" name="Text Placeholder 2">
            <a:extLst>
              <a:ext uri="{FF2B5EF4-FFF2-40B4-BE49-F238E27FC236}">
                <a16:creationId xmlns:a16="http://schemas.microsoft.com/office/drawing/2014/main" id="{B6BA8E67-2145-415E-BE32-E3F1CAB83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4" name="Date Placeholder 3">
            <a:extLst>
              <a:ext uri="{FF2B5EF4-FFF2-40B4-BE49-F238E27FC236}">
                <a16:creationId xmlns:a16="http://schemas.microsoft.com/office/drawing/2014/main" id="{C3C31EA4-E974-4AAD-A6A4-EBEEC5493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CA3F8-8D58-7E45-AE6A-38AB45BE4E59}" type="datetimeFigureOut">
              <a:rPr lang="es-DO" smtClean="0"/>
              <a:t>17/4/2026</a:t>
            </a:fld>
            <a:endParaRPr lang="es-DO"/>
          </a:p>
        </p:txBody>
      </p:sp>
      <p:sp>
        <p:nvSpPr>
          <p:cNvPr id="5" name="Footer Placeholder 4">
            <a:extLst>
              <a:ext uri="{FF2B5EF4-FFF2-40B4-BE49-F238E27FC236}">
                <a16:creationId xmlns:a16="http://schemas.microsoft.com/office/drawing/2014/main" id="{7970B438-075E-4BC8-86B7-24FE915670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Slide Number Placeholder 5">
            <a:extLst>
              <a:ext uri="{FF2B5EF4-FFF2-40B4-BE49-F238E27FC236}">
                <a16:creationId xmlns:a16="http://schemas.microsoft.com/office/drawing/2014/main" id="{A2349F73-0D2F-4870-8A0F-9C727BD8E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46BCB-7529-4E40-910B-B10B27EB8336}" type="slidenum">
              <a:rPr lang="es-DO" smtClean="0"/>
              <a:t>‹Nº›</a:t>
            </a:fld>
            <a:endParaRPr lang="es-DO"/>
          </a:p>
        </p:txBody>
      </p:sp>
    </p:spTree>
    <p:extLst>
      <p:ext uri="{BB962C8B-B14F-4D97-AF65-F5344CB8AC3E}">
        <p14:creationId xmlns:p14="http://schemas.microsoft.com/office/powerpoint/2010/main" val="252686868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pncc@digeig.gob.do"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pncc@digeig.gob.do" TargetMode="External"/><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hyperlink" Target="mailto:pncc@digeig.gob.d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24" name="Rectangle 23">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6CD929F0-D1BB-1773-1840-A6782C343DA1}"/>
              </a:ext>
            </a:extLst>
          </p:cNvPr>
          <p:cNvSpPr>
            <a:spLocks noGrp="1"/>
          </p:cNvSpPr>
          <p:nvPr>
            <p:ph idx="1"/>
          </p:nvPr>
        </p:nvSpPr>
        <p:spPr>
          <a:xfrm>
            <a:off x="145473" y="2776116"/>
            <a:ext cx="11901054" cy="1870364"/>
          </a:xfrm>
        </p:spPr>
        <p:txBody>
          <a:bodyPr>
            <a:normAutofit/>
          </a:bodyPr>
          <a:lstStyle/>
          <a:p>
            <a:pPr marL="0" indent="0" algn="just">
              <a:buNone/>
            </a:pPr>
            <a:r>
              <a:rPr lang="es-MX" b="1" dirty="0">
                <a:solidFill>
                  <a:schemeClr val="accent1">
                    <a:lumMod val="50000"/>
                  </a:schemeClr>
                </a:solidFill>
              </a:rPr>
              <a:t>Taller de inducción para el proceso de conformación de las Comisiones de Integridad Gubernamental y Cumplimiento Normativo (CIGCN) y del Oficial de Integridad (</a:t>
            </a:r>
            <a:r>
              <a:rPr lang="es-MX" b="1" dirty="0" err="1">
                <a:solidFill>
                  <a:schemeClr val="accent1">
                    <a:lumMod val="50000"/>
                  </a:schemeClr>
                </a:solidFill>
              </a:rPr>
              <a:t>OI</a:t>
            </a:r>
            <a:r>
              <a:rPr lang="es-MX" b="1" dirty="0">
                <a:solidFill>
                  <a:schemeClr val="accent1">
                    <a:lumMod val="50000"/>
                  </a:schemeClr>
                </a:solidFill>
              </a:rPr>
              <a:t>), en cumplimiento del Decreto 791-21 y las Resoluciones DIGEIG Núm. 01-2022 y 01-2026.</a:t>
            </a:r>
            <a:endParaRPr lang="es-DO" b="1" dirty="0">
              <a:solidFill>
                <a:schemeClr val="accent1">
                  <a:lumMod val="50000"/>
                </a:schemeClr>
              </a:solidFill>
            </a:endParaRPr>
          </a:p>
        </p:txBody>
      </p:sp>
      <p:pic>
        <p:nvPicPr>
          <p:cNvPr id="7" name="Picture 6" descr="Logo&#10;&#10;Description automatically generated with medium confidence">
            <a:extLst>
              <a:ext uri="{FF2B5EF4-FFF2-40B4-BE49-F238E27FC236}">
                <a16:creationId xmlns:a16="http://schemas.microsoft.com/office/drawing/2014/main" id="{79CF33D1-F685-0307-E276-B0B16AB9E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27" y="835966"/>
            <a:ext cx="4995353" cy="1598994"/>
          </a:xfrm>
          <a:prstGeom prst="rect">
            <a:avLst/>
          </a:prstGeom>
        </p:spPr>
      </p:pic>
    </p:spTree>
    <p:extLst>
      <p:ext uri="{BB962C8B-B14F-4D97-AF65-F5344CB8AC3E}">
        <p14:creationId xmlns:p14="http://schemas.microsoft.com/office/powerpoint/2010/main" val="292218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7CB69-78B5-932A-1EED-240D9961596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A90E8F1-4A1F-FACF-DACF-7679422CCC55}"/>
              </a:ext>
            </a:extLst>
          </p:cNvPr>
          <p:cNvSpPr>
            <a:spLocks noGrp="1"/>
          </p:cNvSpPr>
          <p:nvPr>
            <p:ph type="title"/>
          </p:nvPr>
        </p:nvSpPr>
        <p:spPr>
          <a:xfrm>
            <a:off x="1061683" y="285296"/>
            <a:ext cx="10068633" cy="782928"/>
          </a:xfrm>
        </p:spPr>
        <p:txBody>
          <a:bodyPr>
            <a:normAutofit/>
          </a:bodyPr>
          <a:lstStyle/>
          <a:p>
            <a:pPr algn="ctr"/>
            <a:r>
              <a:rPr lang="es-ES" sz="2800" b="1" dirty="0">
                <a:latin typeface="Artifex CF" panose="00000500000000000000" pitchFamily="50" charset="0"/>
              </a:rPr>
              <a:t>Miembros de Oficio o Cuerpo Técnico</a:t>
            </a:r>
            <a:endParaRPr lang="es-DO" sz="2800" b="1" dirty="0">
              <a:latin typeface="Artifex CF" panose="00000500000000000000" pitchFamily="50" charset="0"/>
            </a:endParaRPr>
          </a:p>
        </p:txBody>
      </p:sp>
      <p:pic>
        <p:nvPicPr>
          <p:cNvPr id="5" name="Marcador de contenido 4" descr="Interfaz de usuario gráfica, Aplicación&#10;&#10;Descripción generada automáticamente">
            <a:extLst>
              <a:ext uri="{FF2B5EF4-FFF2-40B4-BE49-F238E27FC236}">
                <a16:creationId xmlns:a16="http://schemas.microsoft.com/office/drawing/2014/main" id="{DB548594-BE27-71E4-DF0B-CECA4575C3D2}"/>
              </a:ext>
            </a:extLst>
          </p:cNvPr>
          <p:cNvPicPr>
            <a:picLocks noGrp="1" noChangeAspect="1"/>
          </p:cNvPicPr>
          <p:nvPr>
            <p:ph sz="half" idx="1"/>
          </p:nvPr>
        </p:nvPicPr>
        <p:blipFill rotWithShape="1">
          <a:blip r:embed="rId2"/>
          <a:srcRect l="14826" t="32610" r="37958" b="14097"/>
          <a:stretch/>
        </p:blipFill>
        <p:spPr bwMode="auto">
          <a:xfrm>
            <a:off x="1186809" y="1333144"/>
            <a:ext cx="5852620" cy="4836919"/>
          </a:xfrm>
          <a:prstGeom prst="rect">
            <a:avLst/>
          </a:prstGeom>
          <a:ln>
            <a:noFill/>
          </a:ln>
          <a:extLst>
            <a:ext uri="{53640926-AAD7-44D8-BBD7-CCE9431645EC}">
              <a14:shadowObscured xmlns:a14="http://schemas.microsoft.com/office/drawing/2010/main"/>
            </a:ext>
          </a:extLst>
        </p:spPr>
      </p:pic>
      <p:sp>
        <p:nvSpPr>
          <p:cNvPr id="4" name="Marcador de contenido 3">
            <a:extLst>
              <a:ext uri="{FF2B5EF4-FFF2-40B4-BE49-F238E27FC236}">
                <a16:creationId xmlns:a16="http://schemas.microsoft.com/office/drawing/2014/main" id="{9F31E45A-1CA7-34E7-6299-68FB9DA71F6F}"/>
              </a:ext>
            </a:extLst>
          </p:cNvPr>
          <p:cNvSpPr>
            <a:spLocks noGrp="1"/>
          </p:cNvSpPr>
          <p:nvPr>
            <p:ph sz="half" idx="2"/>
          </p:nvPr>
        </p:nvSpPr>
        <p:spPr>
          <a:xfrm>
            <a:off x="7039429" y="1427148"/>
            <a:ext cx="4463594" cy="4596280"/>
          </a:xfrm>
        </p:spPr>
        <p:txBody>
          <a:bodyPr>
            <a:normAutofit lnSpcReduction="10000"/>
          </a:bodyPr>
          <a:lstStyle/>
          <a:p>
            <a:pPr marL="0" indent="0" algn="ctr">
              <a:buNone/>
            </a:pPr>
            <a:r>
              <a:rPr lang="es-ES" sz="2400" b="1" dirty="0">
                <a:latin typeface="Artifex CF" panose="00000500000000000000" pitchFamily="50" charset="0"/>
                <a:cs typeface="Arial" panose="020B0604020202020204" pitchFamily="34" charset="0"/>
              </a:rPr>
              <a:t>Paso No. 4</a:t>
            </a:r>
          </a:p>
          <a:p>
            <a:pPr algn="just"/>
            <a:r>
              <a:rPr lang="es-DO" sz="2200" dirty="0">
                <a:effectLst/>
                <a:latin typeface="Artifex CF" panose="00000500000000000000" pitchFamily="50" charset="0"/>
                <a:ea typeface="Calibri" panose="020F0502020204030204" pitchFamily="34" charset="0"/>
              </a:rPr>
              <a:t>Se descargará el  formulario </a:t>
            </a:r>
            <a:r>
              <a:rPr lang="es-DO" sz="2200" b="1" dirty="0">
                <a:latin typeface="Artifex CF" panose="00000500000000000000" pitchFamily="50" charset="0"/>
                <a:ea typeface="Calibri" panose="020F0502020204030204" pitchFamily="34" charset="0"/>
                <a:cs typeface="Times New Roman" panose="02020603050405020304" pitchFamily="18" charset="0"/>
              </a:rPr>
              <a:t>DIGEIG-DEIG-FORM-003</a:t>
            </a:r>
            <a:r>
              <a:rPr lang="es-DO" sz="2200" dirty="0">
                <a:effectLst/>
                <a:latin typeface="Artifex CF" panose="00000500000000000000" pitchFamily="50" charset="0"/>
                <a:ea typeface="Calibri" panose="020F0502020204030204" pitchFamily="34" charset="0"/>
              </a:rPr>
              <a:t>, se completará, firmará y  remitirá a la </a:t>
            </a:r>
            <a:r>
              <a:rPr lang="es-DO" sz="2200" dirty="0">
                <a:latin typeface="Artifex CF" panose="00000500000000000000" pitchFamily="50" charset="0"/>
                <a:ea typeface="Calibri" panose="020F0502020204030204" pitchFamily="34" charset="0"/>
              </a:rPr>
              <a:t>DIGEIG para su verificación </a:t>
            </a:r>
            <a:r>
              <a:rPr lang="es-DO" sz="2200" dirty="0">
                <a:effectLst/>
                <a:latin typeface="Artifex CF" panose="00000500000000000000" pitchFamily="50" charset="0"/>
                <a:ea typeface="Calibri" panose="020F0502020204030204" pitchFamily="34" charset="0"/>
              </a:rPr>
              <a:t>vía  correo: pncc@digeig.gob.do.</a:t>
            </a:r>
            <a:r>
              <a:rPr lang="es-DO" sz="2200" dirty="0">
                <a:effectLst/>
                <a:latin typeface="Artifex CF" panose="00000500000000000000" pitchFamily="50" charset="0"/>
                <a:ea typeface="Calibri" panose="020F0502020204030204" pitchFamily="34" charset="0"/>
                <a:cs typeface="Times New Roman" panose="02020603050405020304" pitchFamily="18" charset="0"/>
              </a:rPr>
              <a:t> </a:t>
            </a:r>
          </a:p>
          <a:p>
            <a:pPr algn="just"/>
            <a:r>
              <a:rPr lang="es-ES" sz="2200" dirty="0">
                <a:latin typeface="Artifex CF" panose="00000500000000000000" pitchFamily="50" charset="0"/>
                <a:ea typeface="Calibri" panose="020F0502020204030204" pitchFamily="34" charset="0"/>
                <a:cs typeface="Times New Roman" panose="02020603050405020304" pitchFamily="18" charset="0"/>
              </a:rPr>
              <a:t>Los formularios descritos anteriormente deberán ser verificados y validados por la DIGEIG antes de la celebración de la asamblea.</a:t>
            </a:r>
          </a:p>
          <a:p>
            <a:pPr algn="just"/>
            <a:r>
              <a:rPr lang="es-ES" sz="2200" dirty="0">
                <a:latin typeface="Artifex CF" panose="00000500000000000000" pitchFamily="50" charset="0"/>
                <a:ea typeface="Calibri" panose="020F0502020204030204" pitchFamily="34" charset="0"/>
                <a:cs typeface="Times New Roman" panose="02020603050405020304" pitchFamily="18" charset="0"/>
              </a:rPr>
              <a:t>Luego de ser validados por la DIGEIG, </a:t>
            </a:r>
            <a:r>
              <a:rPr lang="es-DO" sz="2200" dirty="0">
                <a:latin typeface="Artifex CF" panose="00000500000000000000" pitchFamily="50" charset="0"/>
                <a:ea typeface="Calibri" panose="020F0502020204030204" pitchFamily="34" charset="0"/>
                <a:cs typeface="Times New Roman" panose="02020603050405020304" pitchFamily="18" charset="0"/>
              </a:rPr>
              <a:t>podrán pasar a la siguiente </a:t>
            </a:r>
            <a:r>
              <a:rPr lang="es-DO" sz="2200" b="1" dirty="0">
                <a:latin typeface="Artifex CF" panose="00000500000000000000" pitchFamily="50" charset="0"/>
                <a:ea typeface="Calibri" panose="020F0502020204030204" pitchFamily="34" charset="0"/>
                <a:cs typeface="Times New Roman" panose="02020603050405020304" pitchFamily="18" charset="0"/>
              </a:rPr>
              <a:t>Fase</a:t>
            </a:r>
            <a:r>
              <a:rPr lang="es-DO" sz="2200" dirty="0">
                <a:latin typeface="Artifex CF" panose="00000500000000000000" pitchFamily="50" charset="0"/>
                <a:ea typeface="Calibri" panose="020F0502020204030204" pitchFamily="34" charset="0"/>
                <a:cs typeface="Times New Roman" panose="02020603050405020304" pitchFamily="18" charset="0"/>
              </a:rPr>
              <a:t>.</a:t>
            </a:r>
            <a:r>
              <a:rPr lang="es-ES" sz="2200" dirty="0">
                <a:latin typeface="Artifex CF" panose="00000500000000000000" pitchFamily="50" charset="0"/>
                <a:ea typeface="Calibri" panose="020F0502020204030204" pitchFamily="34" charset="0"/>
                <a:cs typeface="Times New Roman" panose="02020603050405020304" pitchFamily="18" charset="0"/>
              </a:rPr>
              <a:t> </a:t>
            </a:r>
          </a:p>
          <a:p>
            <a:endParaRPr lang="es-DO" b="1" dirty="0">
              <a:latin typeface="Artifex CF" panose="00000500000000000000" pitchFamily="50" charset="0"/>
              <a:cs typeface="Arial" panose="020B0604020202020204" pitchFamily="34" charset="0"/>
            </a:endParaRPr>
          </a:p>
        </p:txBody>
      </p:sp>
      <p:sp>
        <p:nvSpPr>
          <p:cNvPr id="8" name="Rectangle 7">
            <a:extLst>
              <a:ext uri="{FF2B5EF4-FFF2-40B4-BE49-F238E27FC236}">
                <a16:creationId xmlns:a16="http://schemas.microsoft.com/office/drawing/2014/main" id="{0671E52E-7B82-98CD-310E-175F4B6FA7BB}"/>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BD2E215E-324C-44FD-7B5F-DC133F56B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Tree>
    <p:extLst>
      <p:ext uri="{BB962C8B-B14F-4D97-AF65-F5344CB8AC3E}">
        <p14:creationId xmlns:p14="http://schemas.microsoft.com/office/powerpoint/2010/main" val="61934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B9502C0F-DD31-4C14-831C-CAD9FDF9D3A9}"/>
              </a:ext>
            </a:extLst>
          </p:cNvPr>
          <p:cNvSpPr/>
          <p:nvPr/>
        </p:nvSpPr>
        <p:spPr>
          <a:xfrm>
            <a:off x="-8546" y="0"/>
            <a:ext cx="12192000" cy="6858000"/>
          </a:xfrm>
          <a:prstGeom prst="rect">
            <a:avLst/>
          </a:prstGeom>
          <a:solidFill>
            <a:srgbClr val="203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 name="CuadroTexto 2">
            <a:extLst>
              <a:ext uri="{FF2B5EF4-FFF2-40B4-BE49-F238E27FC236}">
                <a16:creationId xmlns:a16="http://schemas.microsoft.com/office/drawing/2014/main" id="{10B59473-E89A-4037-A2CC-32BD694605BD}"/>
              </a:ext>
            </a:extLst>
          </p:cNvPr>
          <p:cNvSpPr txBox="1"/>
          <p:nvPr/>
        </p:nvSpPr>
        <p:spPr>
          <a:xfrm>
            <a:off x="2734755" y="843280"/>
            <a:ext cx="6093724" cy="3046988"/>
          </a:xfrm>
          <a:prstGeom prst="rect">
            <a:avLst/>
          </a:prstGeom>
          <a:noFill/>
        </p:spPr>
        <p:txBody>
          <a:bodyPr wrap="square">
            <a:spAutoFit/>
          </a:bodyPr>
          <a:lstStyle/>
          <a:p>
            <a:pPr algn="ctr"/>
            <a:r>
              <a:rPr lang="es-ES" sz="4800" b="1" dirty="0">
                <a:solidFill>
                  <a:schemeClr val="bg1"/>
                </a:solidFill>
                <a:latin typeface="Artifex CF" panose="00000500000000000000" pitchFamily="50" charset="0"/>
                <a:cs typeface="Calibri" panose="020F0502020204030204" pitchFamily="34" charset="0"/>
              </a:rPr>
              <a:t>Fase de Desarrollo de  Asamblea en las instituciones convocadas</a:t>
            </a:r>
            <a:endParaRPr lang="es-DO" sz="4800" dirty="0">
              <a:solidFill>
                <a:schemeClr val="bg1"/>
              </a:solidFill>
              <a:latin typeface="Artifex CF" panose="00000500000000000000" pitchFamily="50" charset="0"/>
            </a:endParaRPr>
          </a:p>
        </p:txBody>
      </p:sp>
      <p:pic>
        <p:nvPicPr>
          <p:cNvPr id="6" name="Content Placeholder 5">
            <a:extLst>
              <a:ext uri="{FF2B5EF4-FFF2-40B4-BE49-F238E27FC236}">
                <a16:creationId xmlns:a16="http://schemas.microsoft.com/office/drawing/2014/main" id="{73D438A3-063D-4E32-ABD3-ED4257884417}"/>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
        <p:nvSpPr>
          <p:cNvPr id="7" name="Rectángulo 1">
            <a:extLst>
              <a:ext uri="{FF2B5EF4-FFF2-40B4-BE49-F238E27FC236}">
                <a16:creationId xmlns:a16="http://schemas.microsoft.com/office/drawing/2014/main" id="{EDDAF516-4D6D-4BE7-8E80-76FA711113DD}"/>
              </a:ext>
            </a:extLst>
          </p:cNvPr>
          <p:cNvSpPr/>
          <p:nvPr/>
        </p:nvSpPr>
        <p:spPr>
          <a:xfrm rot="5400000">
            <a:off x="5616183" y="2034319"/>
            <a:ext cx="53776" cy="346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298066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BC782-DA87-413B-9184-A1A41B12DE6E}"/>
              </a:ext>
            </a:extLst>
          </p:cNvPr>
          <p:cNvSpPr>
            <a:spLocks noGrp="1"/>
          </p:cNvSpPr>
          <p:nvPr>
            <p:ph type="title"/>
          </p:nvPr>
        </p:nvSpPr>
        <p:spPr>
          <a:xfrm>
            <a:off x="4166825" y="241646"/>
            <a:ext cx="4538402" cy="960659"/>
          </a:xfrm>
        </p:spPr>
        <p:txBody>
          <a:bodyPr>
            <a:normAutofit/>
          </a:bodyPr>
          <a:lstStyle/>
          <a:p>
            <a:pPr algn="ctr"/>
            <a:r>
              <a:rPr lang="es-ES" sz="2800" b="1" dirty="0">
                <a:latin typeface="Artifex CF" panose="00000500000000000000" pitchFamily="50" charset="0"/>
              </a:rPr>
              <a:t>Asamblea Electoral </a:t>
            </a:r>
            <a:r>
              <a:rPr lang="es-DO" sz="2800" b="1" dirty="0">
                <a:latin typeface="Artifex CF" panose="00000500000000000000" pitchFamily="50" charset="0"/>
              </a:rPr>
              <a:t>Institucional</a:t>
            </a:r>
          </a:p>
        </p:txBody>
      </p:sp>
      <p:pic>
        <p:nvPicPr>
          <p:cNvPr id="5" name="Marcador de contenido 4" descr="Interfaz de usuario gráfica, Texto, Aplicación, Word&#10;&#10;Descripción generada automáticamente">
            <a:extLst>
              <a:ext uri="{FF2B5EF4-FFF2-40B4-BE49-F238E27FC236}">
                <a16:creationId xmlns:a16="http://schemas.microsoft.com/office/drawing/2014/main" id="{B2D709CF-4917-4B8B-A292-F3F94A7E64B5}"/>
              </a:ext>
            </a:extLst>
          </p:cNvPr>
          <p:cNvPicPr>
            <a:picLocks noGrp="1" noChangeAspect="1"/>
          </p:cNvPicPr>
          <p:nvPr>
            <p:ph sz="half" idx="1"/>
          </p:nvPr>
        </p:nvPicPr>
        <p:blipFill rotWithShape="1">
          <a:blip r:embed="rId2"/>
          <a:srcRect l="5292" t="26982" r="4223" b="8074"/>
          <a:stretch/>
        </p:blipFill>
        <p:spPr bwMode="auto">
          <a:xfrm>
            <a:off x="811850" y="1298962"/>
            <a:ext cx="5698908" cy="4857702"/>
          </a:xfrm>
          <a:prstGeom prst="rect">
            <a:avLst/>
          </a:prstGeom>
          <a:ln>
            <a:noFill/>
          </a:ln>
          <a:extLst>
            <a:ext uri="{53640926-AAD7-44D8-BBD7-CCE9431645EC}">
              <a14:shadowObscured xmlns:a14="http://schemas.microsoft.com/office/drawing/2010/main"/>
            </a:ext>
          </a:extLst>
        </p:spPr>
      </p:pic>
      <p:sp>
        <p:nvSpPr>
          <p:cNvPr id="4" name="Marcador de contenido 3">
            <a:extLst>
              <a:ext uri="{FF2B5EF4-FFF2-40B4-BE49-F238E27FC236}">
                <a16:creationId xmlns:a16="http://schemas.microsoft.com/office/drawing/2014/main" id="{18B46807-255F-42B1-BE12-FC59F4BAA06B}"/>
              </a:ext>
            </a:extLst>
          </p:cNvPr>
          <p:cNvSpPr>
            <a:spLocks noGrp="1"/>
          </p:cNvSpPr>
          <p:nvPr>
            <p:ph sz="half" idx="2"/>
          </p:nvPr>
        </p:nvSpPr>
        <p:spPr>
          <a:xfrm>
            <a:off x="6510758" y="1298962"/>
            <a:ext cx="5110112" cy="5265033"/>
          </a:xfrm>
        </p:spPr>
        <p:txBody>
          <a:bodyPr>
            <a:normAutofit fontScale="77500" lnSpcReduction="20000"/>
          </a:bodyPr>
          <a:lstStyle/>
          <a:p>
            <a:pPr marL="0" marR="0" lvl="0" indent="0" algn="ct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s-ES" sz="3100" b="1" i="0" u="none" strike="noStrike" kern="1200" cap="none" spc="0" normalizeH="0" baseline="0" noProof="0" dirty="0">
                <a:ln>
                  <a:noFill/>
                </a:ln>
                <a:solidFill>
                  <a:prstClr val="black"/>
                </a:solidFill>
                <a:effectLst/>
                <a:uLnTx/>
                <a:uFillTx/>
                <a:latin typeface="Artifex CF" panose="00000500000000000000" pitchFamily="50" charset="0"/>
              </a:rPr>
              <a:t>PASO No. 5</a:t>
            </a:r>
          </a:p>
          <a:p>
            <a:pPr marL="0" marR="0" lvl="0" indent="0" algn="just"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lang="es-ES" sz="2100" dirty="0">
                <a:solidFill>
                  <a:prstClr val="black"/>
                </a:solidFill>
                <a:latin typeface="Artifex CF" panose="00000500000000000000" pitchFamily="50" charset="0"/>
                <a:cs typeface="Arial" panose="020B0604020202020204" pitchFamily="34" charset="0"/>
              </a:rPr>
              <a:t>E</a:t>
            </a:r>
            <a:r>
              <a:rPr kumimoji="0" lang="es-ES" sz="2100" b="0" i="0" u="none" strike="noStrike" kern="1200" cap="none" spc="0" normalizeH="0" baseline="0" noProof="0" dirty="0">
                <a:ln>
                  <a:noFill/>
                </a:ln>
                <a:solidFill>
                  <a:prstClr val="black"/>
                </a:solidFill>
                <a:effectLst/>
                <a:uLnTx/>
                <a:uFillTx/>
                <a:latin typeface="Artifex CF" panose="00000500000000000000" pitchFamily="50" charset="0"/>
                <a:cs typeface="Arial" panose="020B0604020202020204" pitchFamily="34" charset="0"/>
              </a:rPr>
              <a:t>l Comité Electoral Institucional  deberará llenar el formulario </a:t>
            </a:r>
            <a:r>
              <a:rPr kumimoji="0" lang="es-ES" sz="2100" b="1" i="0" u="none" strike="noStrike" kern="1200" cap="none" spc="0" normalizeH="0" baseline="0" noProof="0" dirty="0">
                <a:ln>
                  <a:noFill/>
                </a:ln>
                <a:solidFill>
                  <a:prstClr val="black"/>
                </a:solidFill>
                <a:effectLst/>
                <a:uLnTx/>
                <a:uFillTx/>
                <a:latin typeface="Artifex CF" panose="00000500000000000000" pitchFamily="50" charset="0"/>
                <a:cs typeface="Arial" panose="020B0604020202020204" pitchFamily="34" charset="0"/>
              </a:rPr>
              <a:t>DIGEIG-DEIG-FORM-004_Acta de inicio y Cierre de Asamblea,</a:t>
            </a:r>
            <a:r>
              <a:rPr kumimoji="0" lang="es-ES" sz="2100" i="0" u="none" strike="noStrike" kern="1200" cap="none" spc="0" normalizeH="0" baseline="0" noProof="0" dirty="0">
                <a:ln>
                  <a:noFill/>
                </a:ln>
                <a:solidFill>
                  <a:prstClr val="black"/>
                </a:solidFill>
                <a:effectLst/>
                <a:uLnTx/>
                <a:uFillTx/>
                <a:latin typeface="Artifex CF" panose="00000500000000000000" pitchFamily="50" charset="0"/>
                <a:cs typeface="Arial" panose="020B0604020202020204" pitchFamily="34" charset="0"/>
              </a:rPr>
              <a:t> y a la vez  </a:t>
            </a:r>
            <a:r>
              <a:rPr kumimoji="0" lang="es-ES" sz="2100" b="0" i="0" u="none" strike="noStrike" kern="1200" cap="none" spc="0" normalizeH="0" baseline="0" noProof="0" dirty="0">
                <a:ln>
                  <a:noFill/>
                </a:ln>
                <a:solidFill>
                  <a:prstClr val="black"/>
                </a:solidFill>
                <a:effectLst/>
                <a:uLnTx/>
                <a:uFillTx/>
                <a:latin typeface="Artifex CF" panose="00000500000000000000" pitchFamily="50" charset="0"/>
                <a:cs typeface="Arial" panose="020B0604020202020204" pitchFamily="34" charset="0"/>
              </a:rPr>
              <a:t>coordinar la logística de este evento, que </a:t>
            </a:r>
            <a:r>
              <a:rPr lang="es-ES" sz="2100" dirty="0">
                <a:solidFill>
                  <a:prstClr val="black"/>
                </a:solidFill>
                <a:latin typeface="Artifex CF" panose="00000500000000000000" pitchFamily="50" charset="0"/>
                <a:cs typeface="Arial" panose="020B0604020202020204" pitchFamily="34" charset="0"/>
              </a:rPr>
              <a:t>dispondrá de</a:t>
            </a:r>
            <a:r>
              <a:rPr kumimoji="0" lang="es-ES" sz="2100" b="0" i="0" u="none" strike="noStrike" kern="1200" cap="none" spc="0" normalizeH="0" baseline="0" noProof="0" dirty="0">
                <a:ln>
                  <a:noFill/>
                </a:ln>
                <a:solidFill>
                  <a:prstClr val="black"/>
                </a:solidFill>
                <a:effectLst/>
                <a:uLnTx/>
                <a:uFillTx/>
                <a:latin typeface="Artifex CF" panose="00000500000000000000" pitchFamily="50" charset="0"/>
                <a:cs typeface="Arial" panose="020B0604020202020204" pitchFamily="34" charset="0"/>
              </a:rPr>
              <a:t> la siguiente agenda: </a:t>
            </a:r>
          </a:p>
          <a:p>
            <a:pPr marL="457200" lvl="0" indent="-457200">
              <a:buFont typeface="+mj-lt"/>
              <a:buAutoNum type="arabicPeriod"/>
            </a:pPr>
            <a:r>
              <a:rPr lang="es-DO" sz="2100" dirty="0">
                <a:solidFill>
                  <a:prstClr val="black"/>
                </a:solidFill>
                <a:latin typeface="Artifex CF" panose="00000500000000000000" pitchFamily="50" charset="0"/>
                <a:cs typeface="Arial" panose="020B0604020202020204" pitchFamily="34" charset="0"/>
              </a:rPr>
              <a:t>Confirmación de asistencia y pase de lista</a:t>
            </a:r>
          </a:p>
          <a:p>
            <a:pPr marL="457200" lvl="0" indent="-457200">
              <a:buFont typeface="+mj-lt"/>
              <a:buAutoNum type="arabicPeriod"/>
            </a:pPr>
            <a:r>
              <a:rPr lang="es-DO" sz="2100" dirty="0">
                <a:solidFill>
                  <a:prstClr val="black"/>
                </a:solidFill>
                <a:latin typeface="Artifex CF" panose="00000500000000000000" pitchFamily="50" charset="0"/>
                <a:cs typeface="Arial" panose="020B0604020202020204" pitchFamily="34" charset="0"/>
              </a:rPr>
              <a:t>Lectura de Proclama Electoral</a:t>
            </a:r>
          </a:p>
          <a:p>
            <a:pPr marL="457200" indent="-457200">
              <a:buFont typeface="+mj-lt"/>
              <a:buAutoNum type="arabicPeriod"/>
            </a:pPr>
            <a:r>
              <a:rPr lang="es-DO" sz="2100" dirty="0">
                <a:solidFill>
                  <a:prstClr val="black"/>
                </a:solidFill>
                <a:latin typeface="Artifex CF" panose="00000500000000000000" pitchFamily="50" charset="0"/>
                <a:cs typeface="Arial" panose="020B0604020202020204" pitchFamily="34" charset="0"/>
              </a:rPr>
              <a:t>Firma de Compromiso de la Máxima Autoridad Ejecutiva (MAE) Institucional</a:t>
            </a:r>
          </a:p>
          <a:p>
            <a:pPr marL="457200" indent="-457200">
              <a:buFont typeface="+mj-lt"/>
              <a:buAutoNum type="arabicPeriod"/>
            </a:pPr>
            <a:r>
              <a:rPr lang="es-DO" sz="2100" dirty="0">
                <a:solidFill>
                  <a:prstClr val="black"/>
                </a:solidFill>
                <a:latin typeface="Artifex CF" panose="00000500000000000000" pitchFamily="50" charset="0"/>
                <a:cs typeface="Arial" panose="020B0604020202020204" pitchFamily="34" charset="0"/>
              </a:rPr>
              <a:t> Acreditación y juramentación del Comité Electoral ante la MAE Institucional</a:t>
            </a:r>
          </a:p>
          <a:p>
            <a:pPr marL="457200" lvl="0" indent="-457200">
              <a:buFont typeface="+mj-lt"/>
              <a:buAutoNum type="arabicPeriod"/>
            </a:pPr>
            <a:r>
              <a:rPr lang="es-DO" sz="2100" dirty="0">
                <a:solidFill>
                  <a:prstClr val="black"/>
                </a:solidFill>
                <a:latin typeface="Artifex CF" panose="00000500000000000000" pitchFamily="50" charset="0"/>
                <a:cs typeface="Arial" panose="020B0604020202020204" pitchFamily="34" charset="0"/>
              </a:rPr>
              <a:t>Acreditación y juramentación del Cuerpo Técnico ante la MAE y la Comité Electoral</a:t>
            </a:r>
          </a:p>
          <a:p>
            <a:pPr marL="457200" indent="-457200">
              <a:buFont typeface="+mj-lt"/>
              <a:buAutoNum type="arabicPeriod"/>
            </a:pPr>
            <a:r>
              <a:rPr lang="es-DO" sz="2100" dirty="0">
                <a:solidFill>
                  <a:prstClr val="black"/>
                </a:solidFill>
                <a:latin typeface="Artifex CF" panose="00000500000000000000" pitchFamily="50" charset="0"/>
                <a:cs typeface="Arial" panose="020B0604020202020204" pitchFamily="34" charset="0"/>
              </a:rPr>
              <a:t>Presentación de tema libre y cierre de la asamblea</a:t>
            </a:r>
            <a:endParaRPr lang="es-ES" sz="2100" dirty="0">
              <a:solidFill>
                <a:prstClr val="black"/>
              </a:solidFill>
              <a:latin typeface="Artifex CF" panose="00000500000000000000" pitchFamily="50" charset="0"/>
              <a:cs typeface="Arial" panose="020B0604020202020204" pitchFamily="34" charset="0"/>
            </a:endParaRPr>
          </a:p>
          <a:p>
            <a:pPr marL="0" marR="0" lvl="0" indent="0" algn="l" defTabSz="457200" rtl="0" eaLnBrk="1" fontAlgn="auto" latinLnBrk="0" hangingPunct="1">
              <a:lnSpc>
                <a:spcPct val="100000"/>
              </a:lnSpc>
              <a:spcBef>
                <a:spcPct val="20000"/>
              </a:spcBef>
              <a:spcAft>
                <a:spcPts val="600"/>
              </a:spcAft>
              <a:buClr>
                <a:srgbClr val="002060"/>
              </a:buClr>
              <a:buSzPct val="145000"/>
              <a:buNone/>
              <a:tabLst/>
              <a:defRPr/>
            </a:pPr>
            <a:endParaRPr kumimoji="0" lang="es-ES" sz="2100" b="0" i="0" u="none" strike="noStrike" kern="1200" cap="none" spc="0" normalizeH="0" baseline="0" noProof="0" dirty="0">
              <a:ln>
                <a:noFill/>
              </a:ln>
              <a:solidFill>
                <a:prstClr val="black"/>
              </a:solidFill>
              <a:effectLst/>
              <a:uLnTx/>
              <a:uFillTx/>
              <a:latin typeface="Artifex CF" panose="00000500000000000000" pitchFamily="50" charset="0"/>
              <a:cs typeface="Arial" panose="020B0604020202020204" pitchFamily="34" charset="0"/>
            </a:endParaRPr>
          </a:p>
          <a:p>
            <a:pPr marR="0" lvl="0" algn="l" defTabSz="457200" rtl="0" eaLnBrk="1" fontAlgn="auto" latinLnBrk="0" hangingPunct="1">
              <a:lnSpc>
                <a:spcPct val="100000"/>
              </a:lnSpc>
              <a:spcBef>
                <a:spcPct val="20000"/>
              </a:spcBef>
              <a:spcAft>
                <a:spcPts val="600"/>
              </a:spcAft>
              <a:buClr>
                <a:srgbClr val="002060"/>
              </a:buClr>
              <a:buSzPct val="145000"/>
              <a:buFont typeface="Wingdings" panose="05000000000000000000" pitchFamily="2" charset="2"/>
              <a:buChar char="q"/>
              <a:tabLst/>
              <a:defRPr/>
            </a:pPr>
            <a:r>
              <a:rPr lang="es-ES" sz="2100" dirty="0">
                <a:solidFill>
                  <a:prstClr val="black"/>
                </a:solidFill>
                <a:latin typeface="Artifex CF" panose="00000500000000000000" pitchFamily="50" charset="0"/>
                <a:cs typeface="Arial" panose="020B0604020202020204" pitchFamily="34" charset="0"/>
              </a:rPr>
              <a:t>Después de agotar esta agenda, el comité electoral podrá pasar al siguiente paso.</a:t>
            </a:r>
            <a:endParaRPr kumimoji="0" lang="es-ES" sz="2100" b="0" i="0" u="none" strike="noStrike" kern="1200" cap="none" spc="0" normalizeH="0" baseline="0" noProof="0" dirty="0">
              <a:ln>
                <a:noFill/>
              </a:ln>
              <a:solidFill>
                <a:prstClr val="black"/>
              </a:solidFill>
              <a:effectLst/>
              <a:uLnTx/>
              <a:uFillTx/>
              <a:latin typeface="Artifex CF" panose="00000500000000000000" pitchFamily="50" charset="0"/>
              <a:cs typeface="Arial" panose="020B0604020202020204" pitchFamily="34" charset="0"/>
            </a:endParaRPr>
          </a:p>
          <a:p>
            <a:endParaRPr lang="es-DO" dirty="0">
              <a:latin typeface="Artifex CF" panose="00000500000000000000" pitchFamily="50" charset="0"/>
            </a:endParaRPr>
          </a:p>
        </p:txBody>
      </p:sp>
      <p:sp>
        <p:nvSpPr>
          <p:cNvPr id="6" name="Rectangle 5">
            <a:extLst>
              <a:ext uri="{FF2B5EF4-FFF2-40B4-BE49-F238E27FC236}">
                <a16:creationId xmlns:a16="http://schemas.microsoft.com/office/drawing/2014/main" id="{B14CD066-6C21-4418-9F71-2F65951A8F89}"/>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0CAA5FB8-A500-45FB-B026-72715E6E7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pic>
        <p:nvPicPr>
          <p:cNvPr id="3" name="Imagen 2">
            <a:extLst>
              <a:ext uri="{FF2B5EF4-FFF2-40B4-BE49-F238E27FC236}">
                <a16:creationId xmlns:a16="http://schemas.microsoft.com/office/drawing/2014/main" id="{9C088B99-AB8D-5912-76AB-5BEB8B48335F}"/>
              </a:ext>
            </a:extLst>
          </p:cNvPr>
          <p:cNvPicPr>
            <a:picLocks noChangeAspect="1"/>
          </p:cNvPicPr>
          <p:nvPr/>
        </p:nvPicPr>
        <p:blipFill rotWithShape="1">
          <a:blip r:embed="rId4"/>
          <a:srcRect l="6591"/>
          <a:stretch>
            <a:fillRect/>
          </a:stretch>
        </p:blipFill>
        <p:spPr>
          <a:xfrm>
            <a:off x="737118" y="1298962"/>
            <a:ext cx="5698908" cy="5265033"/>
          </a:xfrm>
          <a:prstGeom prst="rect">
            <a:avLst/>
          </a:prstGeom>
        </p:spPr>
      </p:pic>
    </p:spTree>
    <p:extLst>
      <p:ext uri="{BB962C8B-B14F-4D97-AF65-F5344CB8AC3E}">
        <p14:creationId xmlns:p14="http://schemas.microsoft.com/office/powerpoint/2010/main" val="393082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CA29E-57E8-BCDF-4391-9ABA64394E2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1DA56D-3F63-0AEC-5946-A154F01CA146}"/>
              </a:ext>
            </a:extLst>
          </p:cNvPr>
          <p:cNvSpPr>
            <a:spLocks noGrp="1"/>
          </p:cNvSpPr>
          <p:nvPr>
            <p:ph type="title"/>
          </p:nvPr>
        </p:nvSpPr>
        <p:spPr>
          <a:xfrm>
            <a:off x="3084446" y="843280"/>
            <a:ext cx="5667667" cy="621625"/>
          </a:xfrm>
        </p:spPr>
        <p:txBody>
          <a:bodyPr>
            <a:normAutofit/>
          </a:bodyPr>
          <a:lstStyle/>
          <a:p>
            <a:pPr algn="ctr"/>
            <a:r>
              <a:rPr lang="es-ES" sz="2800" b="1" dirty="0">
                <a:latin typeface="Artifex CF" panose="00000500000000000000" pitchFamily="50" charset="0"/>
              </a:rPr>
              <a:t>Apertura Proceso Electoral</a:t>
            </a:r>
            <a:endParaRPr lang="es-DO" sz="2800" b="1" dirty="0">
              <a:latin typeface="Artifex CF" panose="00000500000000000000" pitchFamily="50" charset="0"/>
            </a:endParaRPr>
          </a:p>
        </p:txBody>
      </p:sp>
      <p:sp>
        <p:nvSpPr>
          <p:cNvPr id="4" name="Marcador de contenido 3">
            <a:extLst>
              <a:ext uri="{FF2B5EF4-FFF2-40B4-BE49-F238E27FC236}">
                <a16:creationId xmlns:a16="http://schemas.microsoft.com/office/drawing/2014/main" id="{42116109-63DF-5F98-9E71-AE0DC423872B}"/>
              </a:ext>
            </a:extLst>
          </p:cNvPr>
          <p:cNvSpPr>
            <a:spLocks noGrp="1"/>
          </p:cNvSpPr>
          <p:nvPr>
            <p:ph sz="half" idx="2"/>
          </p:nvPr>
        </p:nvSpPr>
        <p:spPr>
          <a:xfrm>
            <a:off x="1601756" y="2062065"/>
            <a:ext cx="5667668" cy="2733870"/>
          </a:xfrm>
        </p:spPr>
        <p:txBody>
          <a:bodyPr>
            <a:normAutofit/>
          </a:bodyPr>
          <a:lstStyle/>
          <a:p>
            <a:pPr marL="0" indent="0">
              <a:buNone/>
            </a:pPr>
            <a:endParaRPr lang="es-ES" sz="2000" b="1" dirty="0">
              <a:solidFill>
                <a:prstClr val="black"/>
              </a:solidFill>
              <a:latin typeface="Artifex CF" panose="00000500000000000000" pitchFamily="50" charset="0"/>
              <a:cs typeface="Arial" panose="020B0604020202020204" pitchFamily="34" charset="0"/>
            </a:endParaRPr>
          </a:p>
          <a:p>
            <a:pPr marL="0" indent="0">
              <a:buNone/>
            </a:pPr>
            <a:r>
              <a:rPr lang="es-ES" sz="2000" b="1" dirty="0">
                <a:solidFill>
                  <a:prstClr val="black"/>
                </a:solidFill>
                <a:latin typeface="Artifex CF" panose="00000500000000000000" pitchFamily="50" charset="0"/>
                <a:cs typeface="Arial" panose="020B0604020202020204" pitchFamily="34" charset="0"/>
              </a:rPr>
              <a:t>PASO NO. 6 Apertura del proceso electoral </a:t>
            </a:r>
            <a:r>
              <a:rPr lang="es-ES" sz="2000" b="1" dirty="0">
                <a:solidFill>
                  <a:prstClr val="black"/>
                </a:solidFill>
                <a:highlight>
                  <a:srgbClr val="FFFF00"/>
                </a:highlight>
                <a:latin typeface="Artifex CF" panose="00000500000000000000" pitchFamily="50" charset="0"/>
                <a:cs typeface="Arial" panose="020B0604020202020204" pitchFamily="34" charset="0"/>
              </a:rPr>
              <a:t>  </a:t>
            </a:r>
          </a:p>
          <a:p>
            <a:pPr algn="just"/>
            <a:r>
              <a:rPr lang="es-ES" sz="2000" dirty="0"/>
              <a:t>En esta etapa se iniciarán las acciones de coordinación y organización logística necesarias para el adecuado desarrollo del proceso electoral institucional.</a:t>
            </a:r>
            <a:r>
              <a:rPr lang="es-ES" sz="2000" dirty="0">
                <a:solidFill>
                  <a:prstClr val="black"/>
                </a:solidFill>
                <a:latin typeface="Artifex CF" panose="00000500000000000000" pitchFamily="50" charset="0"/>
                <a:cs typeface="Arial" panose="020B0604020202020204" pitchFamily="34" charset="0"/>
              </a:rPr>
              <a:t> </a:t>
            </a:r>
          </a:p>
          <a:p>
            <a:endParaRPr lang="es-DO" dirty="0">
              <a:latin typeface="Artifex CF" panose="00000500000000000000" pitchFamily="50" charset="0"/>
            </a:endParaRPr>
          </a:p>
          <a:p>
            <a:endParaRPr lang="es-DO" dirty="0">
              <a:latin typeface="Artifex CF" panose="00000500000000000000" pitchFamily="50" charset="0"/>
            </a:endParaRPr>
          </a:p>
        </p:txBody>
      </p:sp>
      <p:sp>
        <p:nvSpPr>
          <p:cNvPr id="6" name="Rectangle 5">
            <a:extLst>
              <a:ext uri="{FF2B5EF4-FFF2-40B4-BE49-F238E27FC236}">
                <a16:creationId xmlns:a16="http://schemas.microsoft.com/office/drawing/2014/main" id="{DC07402C-A6D0-C908-99E1-6B770B82904C}"/>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AF197481-3009-24A0-B1E5-DC051BB28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
        <p:nvSpPr>
          <p:cNvPr id="10" name="Marcador de contenido 3">
            <a:extLst>
              <a:ext uri="{FF2B5EF4-FFF2-40B4-BE49-F238E27FC236}">
                <a16:creationId xmlns:a16="http://schemas.microsoft.com/office/drawing/2014/main" id="{9F892373-8478-0EFE-31E6-44DCF76BDBB6}"/>
              </a:ext>
            </a:extLst>
          </p:cNvPr>
          <p:cNvSpPr txBox="1">
            <a:spLocks/>
          </p:cNvSpPr>
          <p:nvPr/>
        </p:nvSpPr>
        <p:spPr>
          <a:xfrm>
            <a:off x="1421180" y="2575248"/>
            <a:ext cx="10127971" cy="1875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DO" dirty="0">
              <a:latin typeface="Artifex CF" panose="00000500000000000000" pitchFamily="50" charset="0"/>
            </a:endParaRPr>
          </a:p>
        </p:txBody>
      </p:sp>
      <p:pic>
        <p:nvPicPr>
          <p:cNvPr id="5" name="Imagen 4">
            <a:extLst>
              <a:ext uri="{FF2B5EF4-FFF2-40B4-BE49-F238E27FC236}">
                <a16:creationId xmlns:a16="http://schemas.microsoft.com/office/drawing/2014/main" id="{5485B5DD-41EC-8EB4-86AD-3E0065F0F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8032" y="2029406"/>
            <a:ext cx="3877724" cy="2967137"/>
          </a:xfrm>
          <a:prstGeom prst="rect">
            <a:avLst/>
          </a:prstGeom>
        </p:spPr>
      </p:pic>
    </p:spTree>
    <p:extLst>
      <p:ext uri="{BB962C8B-B14F-4D97-AF65-F5344CB8AC3E}">
        <p14:creationId xmlns:p14="http://schemas.microsoft.com/office/powerpoint/2010/main" val="178381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7">
            <a:extLst>
              <a:ext uri="{FF2B5EF4-FFF2-40B4-BE49-F238E27FC236}">
                <a16:creationId xmlns:a16="http://schemas.microsoft.com/office/drawing/2014/main" id="{A6495ED3-271F-4D61-BCB1-6F94E64371FD}"/>
              </a:ext>
            </a:extLst>
          </p:cNvPr>
          <p:cNvSpPr txBox="1">
            <a:spLocks/>
          </p:cNvSpPr>
          <p:nvPr/>
        </p:nvSpPr>
        <p:spPr>
          <a:xfrm>
            <a:off x="1524000" y="2054087"/>
            <a:ext cx="9144000" cy="43467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2" name="Título 1">
            <a:extLst>
              <a:ext uri="{FF2B5EF4-FFF2-40B4-BE49-F238E27FC236}">
                <a16:creationId xmlns:a16="http://schemas.microsoft.com/office/drawing/2014/main" id="{B2109174-AB3D-467E-B3F5-6894208FFBFD}"/>
              </a:ext>
            </a:extLst>
          </p:cNvPr>
          <p:cNvSpPr>
            <a:spLocks noGrp="1"/>
          </p:cNvSpPr>
          <p:nvPr>
            <p:ph type="title"/>
          </p:nvPr>
        </p:nvSpPr>
        <p:spPr>
          <a:xfrm>
            <a:off x="1086643" y="102622"/>
            <a:ext cx="10018713" cy="740658"/>
          </a:xfrm>
        </p:spPr>
        <p:txBody>
          <a:bodyPr>
            <a:normAutofit/>
          </a:bodyPr>
          <a:lstStyle/>
          <a:p>
            <a:pPr algn="ctr"/>
            <a:r>
              <a:rPr lang="en-US" sz="2800" b="1" dirty="0">
                <a:latin typeface="Artifex CF" panose="00000500000000000000" pitchFamily="50" charset="0"/>
              </a:rPr>
              <a:t>Verificación de Incompatibilidades </a:t>
            </a:r>
          </a:p>
        </p:txBody>
      </p:sp>
      <p:pic>
        <p:nvPicPr>
          <p:cNvPr id="11" name="Marcador de contenido 10">
            <a:extLst>
              <a:ext uri="{FF2B5EF4-FFF2-40B4-BE49-F238E27FC236}">
                <a16:creationId xmlns:a16="http://schemas.microsoft.com/office/drawing/2014/main" id="{33ED44A7-BB86-4BD3-A8E5-1A1BD34C3224}"/>
              </a:ext>
            </a:extLst>
          </p:cNvPr>
          <p:cNvPicPr>
            <a:picLocks noGrp="1" noChangeAspect="1"/>
          </p:cNvPicPr>
          <p:nvPr>
            <p:ph sz="half" idx="1"/>
          </p:nvPr>
        </p:nvPicPr>
        <p:blipFill>
          <a:blip r:embed="rId2"/>
          <a:stretch>
            <a:fillRect/>
          </a:stretch>
        </p:blipFill>
        <p:spPr>
          <a:xfrm>
            <a:off x="1086643" y="1071321"/>
            <a:ext cx="3761975" cy="4953464"/>
          </a:xfrm>
          <a:prstGeom prst="rect">
            <a:avLst/>
          </a:prstGeom>
        </p:spPr>
      </p:pic>
      <p:sp>
        <p:nvSpPr>
          <p:cNvPr id="10" name="Marcador de contenido 9">
            <a:extLst>
              <a:ext uri="{FF2B5EF4-FFF2-40B4-BE49-F238E27FC236}">
                <a16:creationId xmlns:a16="http://schemas.microsoft.com/office/drawing/2014/main" id="{57D8B4CB-3FA3-4A8E-B26C-0AC7E1CF3E92}"/>
              </a:ext>
            </a:extLst>
          </p:cNvPr>
          <p:cNvSpPr>
            <a:spLocks noGrp="1"/>
          </p:cNvSpPr>
          <p:nvPr>
            <p:ph sz="half" idx="2"/>
          </p:nvPr>
        </p:nvSpPr>
        <p:spPr>
          <a:xfrm>
            <a:off x="5757613" y="1074416"/>
            <a:ext cx="5934776" cy="3917462"/>
          </a:xfrm>
        </p:spPr>
        <p:txBody>
          <a:bodyPr>
            <a:normAutofit fontScale="92500" lnSpcReduction="10000"/>
          </a:bodyPr>
          <a:lstStyle/>
          <a:p>
            <a:pPr marL="0" indent="0" algn="ctr">
              <a:buNone/>
            </a:pPr>
            <a:r>
              <a:rPr lang="es-ES" sz="2600" b="1" dirty="0">
                <a:latin typeface="Artifex CF" panose="00000500000000000000" pitchFamily="50" charset="0"/>
                <a:cs typeface="Arial" panose="020B0604020202020204" pitchFamily="34" charset="0"/>
              </a:rPr>
              <a:t>Paso No. 7</a:t>
            </a:r>
          </a:p>
          <a:p>
            <a:r>
              <a:rPr lang="es-ES" sz="2600" b="1" i="1" dirty="0"/>
              <a:t>Paso 7.</a:t>
            </a:r>
            <a:r>
              <a:rPr lang="es-ES" sz="2600" b="1" dirty="0"/>
              <a:t> Depuración de incompatibilidades de la nómina institucional.</a:t>
            </a:r>
            <a:endParaRPr lang="es-ES" sz="2600" dirty="0"/>
          </a:p>
          <a:p>
            <a:r>
              <a:rPr lang="es-ES" sz="2400" dirty="0">
                <a:latin typeface="Artifex CF" panose="00000500000000000000" pitchFamily="50" charset="0"/>
                <a:cs typeface="Arial" panose="020B0604020202020204" pitchFamily="34" charset="0"/>
              </a:rPr>
              <a:t>El departamento de RRHH de cada institución, en compañía de su equipo, filtrará la nómina en base al régimen de incompatibilidades descrito en el Artículo 8 del Decreto No. 791-21.</a:t>
            </a:r>
          </a:p>
          <a:p>
            <a:pPr algn="just"/>
            <a:r>
              <a:rPr lang="es-ES" sz="2400" b="1" dirty="0">
                <a:latin typeface="Artifex CF" panose="00000500000000000000" pitchFamily="50" charset="0"/>
                <a:cs typeface="Arial" panose="020B0604020202020204" pitchFamily="34" charset="0"/>
              </a:rPr>
              <a:t>DIGEIG-DEIG-FORM-005_ Verificación de Incompatibilidades</a:t>
            </a:r>
            <a:r>
              <a:rPr lang="es-ES" sz="2400" dirty="0">
                <a:latin typeface="Artifex CF" panose="00000500000000000000" pitchFamily="50" charset="0"/>
                <a:cs typeface="Arial" panose="020B0604020202020204" pitchFamily="34" charset="0"/>
              </a:rPr>
              <a:t>. Después de completar este formulario podrán pasar al siguiente paso.</a:t>
            </a:r>
          </a:p>
          <a:p>
            <a:pPr algn="just"/>
            <a:r>
              <a:rPr lang="es-ES" sz="2400" dirty="0">
                <a:latin typeface="Artifex CF" panose="00000500000000000000" pitchFamily="50" charset="0"/>
                <a:cs typeface="Arial" panose="020B0604020202020204" pitchFamily="34" charset="0"/>
              </a:rPr>
              <a:t>Luego de ser validado por la DIGEIG, </a:t>
            </a:r>
            <a:r>
              <a:rPr lang="es-DO" sz="2400" dirty="0">
                <a:latin typeface="Artifex CF" panose="00000500000000000000" pitchFamily="50" charset="0"/>
                <a:cs typeface="Arial" panose="020B0604020202020204" pitchFamily="34" charset="0"/>
              </a:rPr>
              <a:t>podrán pasar a la siguiente </a:t>
            </a:r>
            <a:r>
              <a:rPr lang="es-DO" sz="2400" b="1" dirty="0">
                <a:latin typeface="Artifex CF" panose="00000500000000000000" pitchFamily="50" charset="0"/>
                <a:cs typeface="Arial" panose="020B0604020202020204" pitchFamily="34" charset="0"/>
              </a:rPr>
              <a:t>Fase</a:t>
            </a:r>
            <a:r>
              <a:rPr lang="es-DO" sz="2400" dirty="0">
                <a:latin typeface="Artifex CF" panose="00000500000000000000" pitchFamily="50" charset="0"/>
                <a:cs typeface="Arial" panose="020B0604020202020204" pitchFamily="34" charset="0"/>
              </a:rPr>
              <a:t>.</a:t>
            </a:r>
            <a:r>
              <a:rPr lang="es-ES" sz="2400" dirty="0">
                <a:latin typeface="Artifex CF" panose="00000500000000000000" pitchFamily="50" charset="0"/>
                <a:cs typeface="Arial" panose="020B0604020202020204" pitchFamily="34" charset="0"/>
              </a:rPr>
              <a:t> </a:t>
            </a:r>
            <a:endParaRPr lang="es-DO" sz="2400" dirty="0">
              <a:latin typeface="Artifex CF" panose="00000500000000000000" pitchFamily="50" charset="0"/>
              <a:cs typeface="Arial" panose="020B0604020202020204" pitchFamily="34" charset="0"/>
            </a:endParaRPr>
          </a:p>
          <a:p>
            <a:pPr algn="just"/>
            <a:endParaRPr lang="es-DO" sz="2400" dirty="0">
              <a:latin typeface="Artifex CF" panose="00000500000000000000" pitchFamily="50" charset="0"/>
              <a:cs typeface="Arial" panose="020B0604020202020204" pitchFamily="34" charset="0"/>
            </a:endParaRPr>
          </a:p>
          <a:p>
            <a:pPr algn="just"/>
            <a:endParaRPr lang="es-ES" sz="2400" dirty="0">
              <a:latin typeface="Artifex CF" panose="00000500000000000000" pitchFamily="50" charset="0"/>
              <a:cs typeface="Arial" panose="020B0604020202020204" pitchFamily="34" charset="0"/>
            </a:endParaRPr>
          </a:p>
          <a:p>
            <a:pPr marL="0" indent="0">
              <a:buNone/>
            </a:pPr>
            <a:endParaRPr lang="es-ES" sz="2400" dirty="0">
              <a:latin typeface="Artifex CF" panose="00000500000000000000" pitchFamily="50" charset="0"/>
              <a:cs typeface="Arial" panose="020B0604020202020204" pitchFamily="34" charset="0"/>
            </a:endParaRPr>
          </a:p>
          <a:p>
            <a:endParaRPr lang="es-DO" sz="2400" dirty="0">
              <a:latin typeface="Artifex CF" panose="00000500000000000000" pitchFamily="50" charset="0"/>
              <a:cs typeface="Arial" panose="020B0604020202020204" pitchFamily="34" charset="0"/>
            </a:endParaRPr>
          </a:p>
        </p:txBody>
      </p:sp>
      <p:sp>
        <p:nvSpPr>
          <p:cNvPr id="8" name="Rectangle 7">
            <a:extLst>
              <a:ext uri="{FF2B5EF4-FFF2-40B4-BE49-F238E27FC236}">
                <a16:creationId xmlns:a16="http://schemas.microsoft.com/office/drawing/2014/main" id="{833C34B3-74AB-45CF-8B91-BE0BA72C2348}"/>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5">
            <a:extLst>
              <a:ext uri="{FF2B5EF4-FFF2-40B4-BE49-F238E27FC236}">
                <a16:creationId xmlns:a16="http://schemas.microsoft.com/office/drawing/2014/main" id="{1671A5C6-4FBC-4AF7-A63E-130F986F0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
        <p:nvSpPr>
          <p:cNvPr id="3" name="Marcador de contenido 3">
            <a:extLst>
              <a:ext uri="{FF2B5EF4-FFF2-40B4-BE49-F238E27FC236}">
                <a16:creationId xmlns:a16="http://schemas.microsoft.com/office/drawing/2014/main" id="{2CB0DC52-8000-7866-D008-CFC8C0B935BF}"/>
              </a:ext>
            </a:extLst>
          </p:cNvPr>
          <p:cNvSpPr txBox="1">
            <a:spLocks/>
          </p:cNvSpPr>
          <p:nvPr/>
        </p:nvSpPr>
        <p:spPr>
          <a:xfrm>
            <a:off x="5773178" y="4879912"/>
            <a:ext cx="5934776" cy="1875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DO" dirty="0">
              <a:latin typeface="Artifex CF" panose="00000500000000000000" pitchFamily="50" charset="0"/>
            </a:endParaRPr>
          </a:p>
        </p:txBody>
      </p:sp>
    </p:spTree>
    <p:extLst>
      <p:ext uri="{BB962C8B-B14F-4D97-AF65-F5344CB8AC3E}">
        <p14:creationId xmlns:p14="http://schemas.microsoft.com/office/powerpoint/2010/main" val="1426402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F5CF17A-DBC4-447C-8C9A-D567D8860667}"/>
              </a:ext>
            </a:extLst>
          </p:cNvPr>
          <p:cNvSpPr/>
          <p:nvPr/>
        </p:nvSpPr>
        <p:spPr>
          <a:xfrm>
            <a:off x="0" y="0"/>
            <a:ext cx="12192000" cy="6858000"/>
          </a:xfrm>
          <a:prstGeom prst="rect">
            <a:avLst/>
          </a:prstGeom>
          <a:solidFill>
            <a:srgbClr val="203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 name="CuadroTexto 2">
            <a:extLst>
              <a:ext uri="{FF2B5EF4-FFF2-40B4-BE49-F238E27FC236}">
                <a16:creationId xmlns:a16="http://schemas.microsoft.com/office/drawing/2014/main" id="{10B59473-E89A-4037-A2CC-32BD694605BD}"/>
              </a:ext>
            </a:extLst>
          </p:cNvPr>
          <p:cNvSpPr txBox="1"/>
          <p:nvPr/>
        </p:nvSpPr>
        <p:spPr>
          <a:xfrm>
            <a:off x="2417628" y="2521059"/>
            <a:ext cx="7356744" cy="1569660"/>
          </a:xfrm>
          <a:prstGeom prst="rect">
            <a:avLst/>
          </a:prstGeom>
          <a:noFill/>
        </p:spPr>
        <p:txBody>
          <a:bodyPr wrap="square">
            <a:spAutoFit/>
          </a:bodyPr>
          <a:lstStyle/>
          <a:p>
            <a:pPr algn="ctr"/>
            <a:r>
              <a:rPr lang="es-ES" sz="4800" b="1" dirty="0">
                <a:solidFill>
                  <a:schemeClr val="bg1"/>
                </a:solidFill>
                <a:latin typeface="Artifex CF" panose="00000500000000000000" pitchFamily="50" charset="0"/>
                <a:cs typeface="Calibri" panose="020F0502020204030204" pitchFamily="34" charset="0"/>
              </a:rPr>
              <a:t>Fase de Desarrollo del Proceso Electoral</a:t>
            </a:r>
            <a:endParaRPr lang="es-DO" sz="4800" dirty="0">
              <a:solidFill>
                <a:schemeClr val="bg1"/>
              </a:solidFill>
              <a:latin typeface="Artifex CF" panose="00000500000000000000" pitchFamily="50" charset="0"/>
            </a:endParaRPr>
          </a:p>
        </p:txBody>
      </p:sp>
      <p:pic>
        <p:nvPicPr>
          <p:cNvPr id="6" name="Content Placeholder 5">
            <a:extLst>
              <a:ext uri="{FF2B5EF4-FFF2-40B4-BE49-F238E27FC236}">
                <a16:creationId xmlns:a16="http://schemas.microsoft.com/office/drawing/2014/main" id="{325D727C-C1A5-437E-AA03-4CE034B58CE6}"/>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
        <p:nvSpPr>
          <p:cNvPr id="7" name="Rectángulo 1">
            <a:extLst>
              <a:ext uri="{FF2B5EF4-FFF2-40B4-BE49-F238E27FC236}">
                <a16:creationId xmlns:a16="http://schemas.microsoft.com/office/drawing/2014/main" id="{EEB68E42-F0DB-4125-9491-6347F8756576}"/>
              </a:ext>
            </a:extLst>
          </p:cNvPr>
          <p:cNvSpPr/>
          <p:nvPr/>
        </p:nvSpPr>
        <p:spPr>
          <a:xfrm rot="5400000">
            <a:off x="6069112" y="2517838"/>
            <a:ext cx="53776" cy="346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44165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7">
            <a:extLst>
              <a:ext uri="{FF2B5EF4-FFF2-40B4-BE49-F238E27FC236}">
                <a16:creationId xmlns:a16="http://schemas.microsoft.com/office/drawing/2014/main" id="{A6495ED3-271F-4D61-BCB1-6F94E64371FD}"/>
              </a:ext>
            </a:extLst>
          </p:cNvPr>
          <p:cNvSpPr txBox="1">
            <a:spLocks/>
          </p:cNvSpPr>
          <p:nvPr/>
        </p:nvSpPr>
        <p:spPr>
          <a:xfrm>
            <a:off x="1524000" y="2054087"/>
            <a:ext cx="9144000" cy="43467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Clr>
                <a:srgbClr val="002060"/>
              </a:buClr>
              <a:buSzPts val="2800"/>
              <a:buNone/>
            </a:pPr>
            <a:endParaRPr lang="es-ES" sz="2000" b="1" dirty="0">
              <a:latin typeface="Calibri"/>
              <a:ea typeface="Calibri"/>
              <a:cs typeface="Calibri"/>
              <a:sym typeface="Calibri"/>
            </a:endParaRPr>
          </a:p>
          <a:p>
            <a:pPr marL="0" lvl="0" indent="0" algn="ctr">
              <a:buClr>
                <a:srgbClr val="002060"/>
              </a:buClr>
              <a:buSzPts val="2800"/>
              <a:buNone/>
            </a:pPr>
            <a:endParaRPr lang="es-ES" sz="2000" b="1" dirty="0">
              <a:latin typeface="Calibri"/>
              <a:ea typeface="Calibri"/>
              <a:cs typeface="Calibri"/>
              <a:sym typeface="Calibri"/>
            </a:endParaRPr>
          </a:p>
          <a:p>
            <a:pPr marL="0" indent="0" algn="just">
              <a:buClr>
                <a:srgbClr val="002060"/>
              </a:buClr>
              <a:buSzPts val="2800"/>
              <a:buNone/>
            </a:pPr>
            <a:r>
              <a:rPr lang="es-ES" sz="2000" dirty="0">
                <a:latin typeface="Calibri" panose="020F0502020204030204" pitchFamily="34" charset="0"/>
                <a:ea typeface="Calibri"/>
                <a:cs typeface="Calibri" panose="020F0502020204030204" pitchFamily="34" charset="0"/>
                <a:sym typeface="Calibri"/>
              </a:rPr>
              <a:t>.</a:t>
            </a:r>
          </a:p>
          <a:p>
            <a:pPr marL="0" indent="0">
              <a:buNone/>
            </a:pPr>
            <a:endParaRPr lang="en-US" dirty="0">
              <a:cs typeface="Calibri"/>
            </a:endParaRPr>
          </a:p>
        </p:txBody>
      </p:sp>
      <p:sp>
        <p:nvSpPr>
          <p:cNvPr id="2" name="Título 1">
            <a:extLst>
              <a:ext uri="{FF2B5EF4-FFF2-40B4-BE49-F238E27FC236}">
                <a16:creationId xmlns:a16="http://schemas.microsoft.com/office/drawing/2014/main" id="{78FEF5A6-2A0C-46B5-8852-D08176570D01}"/>
              </a:ext>
            </a:extLst>
          </p:cNvPr>
          <p:cNvSpPr>
            <a:spLocks noGrp="1"/>
          </p:cNvSpPr>
          <p:nvPr>
            <p:ph type="title"/>
          </p:nvPr>
        </p:nvSpPr>
        <p:spPr>
          <a:xfrm>
            <a:off x="1009731" y="136181"/>
            <a:ext cx="10018713" cy="1202583"/>
          </a:xfrm>
        </p:spPr>
        <p:txBody>
          <a:bodyPr>
            <a:normAutofit/>
          </a:bodyPr>
          <a:lstStyle/>
          <a:p>
            <a:pPr algn="ctr"/>
            <a:r>
              <a:rPr lang="es-ES" sz="2800" b="1" dirty="0">
                <a:latin typeface="Artifex CF" panose="00000500000000000000" pitchFamily="50" charset="0"/>
              </a:rPr>
              <a:t>Sensibilización Institucional del Proceso Electoral</a:t>
            </a:r>
            <a:endParaRPr lang="es-DO" sz="2800" b="1" dirty="0">
              <a:latin typeface="Artifex CF" panose="00000500000000000000" pitchFamily="50" charset="0"/>
            </a:endParaRPr>
          </a:p>
        </p:txBody>
      </p:sp>
      <p:sp>
        <p:nvSpPr>
          <p:cNvPr id="4" name="Marcador de contenido 3">
            <a:extLst>
              <a:ext uri="{FF2B5EF4-FFF2-40B4-BE49-F238E27FC236}">
                <a16:creationId xmlns:a16="http://schemas.microsoft.com/office/drawing/2014/main" id="{2C2E353F-39FC-429B-B56F-4FA894355C76}"/>
              </a:ext>
            </a:extLst>
          </p:cNvPr>
          <p:cNvSpPr>
            <a:spLocks noGrp="1"/>
          </p:cNvSpPr>
          <p:nvPr>
            <p:ph sz="half" idx="2"/>
          </p:nvPr>
        </p:nvSpPr>
        <p:spPr>
          <a:xfrm>
            <a:off x="6504423" y="1726420"/>
            <a:ext cx="4895056" cy="4041991"/>
          </a:xfrm>
        </p:spPr>
        <p:txBody>
          <a:bodyPr>
            <a:normAutofit/>
          </a:bodyPr>
          <a:lstStyle/>
          <a:p>
            <a:pPr marL="0" indent="0" algn="ctr">
              <a:buNone/>
            </a:pPr>
            <a:r>
              <a:rPr lang="es-ES" sz="2400" b="1" dirty="0">
                <a:latin typeface="Artifex CF" panose="00000500000000000000" pitchFamily="50" charset="0"/>
                <a:cs typeface="Arial" panose="020B0604020202020204" pitchFamily="34" charset="0"/>
              </a:rPr>
              <a:t>     Paso No. 8</a:t>
            </a:r>
          </a:p>
          <a:p>
            <a:pPr marL="0" indent="0">
              <a:buNone/>
            </a:pPr>
            <a:r>
              <a:rPr lang="es-ES" sz="2400" b="1" i="1" dirty="0"/>
              <a:t>Sensibilización institucional sobre el proceso electoral.  </a:t>
            </a:r>
            <a:endParaRPr lang="es-ES" sz="2400" dirty="0"/>
          </a:p>
          <a:p>
            <a:pPr algn="just"/>
            <a:r>
              <a:rPr lang="es-ES" sz="2200" dirty="0">
                <a:latin typeface="Artifex CF" panose="00000500000000000000" pitchFamily="50" charset="0"/>
                <a:cs typeface="Arial" panose="020B0604020202020204" pitchFamily="34" charset="0"/>
              </a:rPr>
              <a:t>La DIGEIG le proporcionará al Comité Electoral institucional una </a:t>
            </a:r>
            <a:r>
              <a:rPr lang="es-DO" sz="2200" dirty="0">
                <a:effectLst/>
                <a:latin typeface="Artifex CF" panose="00000500000000000000" pitchFamily="50" charset="0"/>
                <a:ea typeface="Calibri" panose="020F0502020204030204" pitchFamily="34" charset="0"/>
              </a:rPr>
              <a:t>Diapositiva o Instructivo de Conformación CIGCN </a:t>
            </a:r>
            <a:r>
              <a:rPr lang="es-DO" sz="2200" dirty="0">
                <a:latin typeface="Artifex CF" panose="00000500000000000000" pitchFamily="50" charset="0"/>
                <a:ea typeface="Calibri" panose="020F0502020204030204" pitchFamily="34" charset="0"/>
              </a:rPr>
              <a:t>para que la institución  explique al personal los detalles del  proceso electoral. Después de concluido este paso podrán pasar al siguiente.</a:t>
            </a:r>
          </a:p>
          <a:p>
            <a:endParaRPr lang="es-DO" sz="2200" dirty="0">
              <a:latin typeface="Artifex CF" panose="00000500000000000000" pitchFamily="50" charset="0"/>
            </a:endParaRPr>
          </a:p>
        </p:txBody>
      </p:sp>
      <p:sp>
        <p:nvSpPr>
          <p:cNvPr id="10" name="Rectangle 9">
            <a:extLst>
              <a:ext uri="{FF2B5EF4-FFF2-40B4-BE49-F238E27FC236}">
                <a16:creationId xmlns:a16="http://schemas.microsoft.com/office/drawing/2014/main" id="{5F22D452-673F-4277-A918-BB685B726C3B}"/>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a:extLst>
              <a:ext uri="{FF2B5EF4-FFF2-40B4-BE49-F238E27FC236}">
                <a16:creationId xmlns:a16="http://schemas.microsoft.com/office/drawing/2014/main" id="{7C63D58D-9C99-4463-B087-50E06900D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pic>
        <p:nvPicPr>
          <p:cNvPr id="7" name="Imagen 6">
            <a:extLst>
              <a:ext uri="{FF2B5EF4-FFF2-40B4-BE49-F238E27FC236}">
                <a16:creationId xmlns:a16="http://schemas.microsoft.com/office/drawing/2014/main" id="{0CCB3B1D-E40A-4621-862A-F95B4A940FB9}"/>
              </a:ext>
            </a:extLst>
          </p:cNvPr>
          <p:cNvPicPr>
            <a:picLocks noChangeAspect="1"/>
          </p:cNvPicPr>
          <p:nvPr/>
        </p:nvPicPr>
        <p:blipFill>
          <a:blip r:embed="rId3">
            <a:extLst>
              <a:ext uri="{28A0092B-C50C-407E-A947-70E740481C1C}">
                <a14:useLocalDpi xmlns:a14="http://schemas.microsoft.com/office/drawing/2010/main" val="0"/>
              </a:ext>
            </a:extLst>
          </a:blip>
          <a:srcRect l="3321" r="1478" b="8359"/>
          <a:stretch>
            <a:fillRect/>
          </a:stretch>
        </p:blipFill>
        <p:spPr>
          <a:xfrm>
            <a:off x="792521" y="2054087"/>
            <a:ext cx="5535708" cy="3730951"/>
          </a:xfrm>
          <a:prstGeom prst="rect">
            <a:avLst/>
          </a:prstGeom>
        </p:spPr>
      </p:pic>
    </p:spTree>
    <p:extLst>
      <p:ext uri="{BB962C8B-B14F-4D97-AF65-F5344CB8AC3E}">
        <p14:creationId xmlns:p14="http://schemas.microsoft.com/office/powerpoint/2010/main" val="36812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AA515-3753-49F9-B06A-EB140BAA337B}"/>
              </a:ext>
            </a:extLst>
          </p:cNvPr>
          <p:cNvSpPr>
            <a:spLocks noGrp="1"/>
          </p:cNvSpPr>
          <p:nvPr>
            <p:ph type="title"/>
          </p:nvPr>
        </p:nvSpPr>
        <p:spPr>
          <a:xfrm>
            <a:off x="1108038" y="314015"/>
            <a:ext cx="10147404" cy="1058530"/>
          </a:xfrm>
        </p:spPr>
        <p:txBody>
          <a:bodyPr>
            <a:normAutofit/>
          </a:bodyPr>
          <a:lstStyle/>
          <a:p>
            <a:pPr algn="ctr"/>
            <a:r>
              <a:rPr lang="es-DO" sz="2800" b="1" dirty="0">
                <a:effectLst/>
                <a:latin typeface="Artifex CF" panose="00000500000000000000" pitchFamily="50" charset="0"/>
                <a:ea typeface="Calibri" panose="020F0502020204030204" pitchFamily="34" charset="0"/>
                <a:cs typeface="Arial" panose="020B0604020202020204" pitchFamily="34" charset="0"/>
              </a:rPr>
              <a:t>Recepción de Postulaciones </a:t>
            </a:r>
            <a:r>
              <a:rPr lang="es-ES" sz="2800" b="1" dirty="0">
                <a:latin typeface="Artifex CF" panose="00000500000000000000" pitchFamily="50" charset="0"/>
              </a:rPr>
              <a:t>Electoral</a:t>
            </a:r>
            <a:endParaRPr lang="es-DO" sz="2800" b="1" dirty="0">
              <a:latin typeface="Artifex CF" panose="00000500000000000000" pitchFamily="50" charset="0"/>
            </a:endParaRPr>
          </a:p>
        </p:txBody>
      </p:sp>
      <p:sp>
        <p:nvSpPr>
          <p:cNvPr id="3" name="Marcador de contenido 2">
            <a:extLst>
              <a:ext uri="{FF2B5EF4-FFF2-40B4-BE49-F238E27FC236}">
                <a16:creationId xmlns:a16="http://schemas.microsoft.com/office/drawing/2014/main" id="{C2E57630-8486-4D56-916B-AF2E46DCCC47}"/>
              </a:ext>
            </a:extLst>
          </p:cNvPr>
          <p:cNvSpPr>
            <a:spLocks noGrp="1"/>
          </p:cNvSpPr>
          <p:nvPr>
            <p:ph sz="half" idx="1"/>
          </p:nvPr>
        </p:nvSpPr>
        <p:spPr>
          <a:xfrm>
            <a:off x="669388" y="1478422"/>
            <a:ext cx="5181600" cy="5598874"/>
          </a:xfrm>
        </p:spPr>
        <p:txBody>
          <a:bodyPr anchor="ctr">
            <a:normAutofit/>
          </a:bodyPr>
          <a:lstStyle/>
          <a:p>
            <a:pPr marL="0" indent="0">
              <a:buNone/>
            </a:pPr>
            <a:r>
              <a:rPr lang="es-ES" sz="2000" dirty="0"/>
              <a:t> </a:t>
            </a:r>
            <a:endParaRPr lang="es-DO" sz="2000" dirty="0"/>
          </a:p>
        </p:txBody>
      </p:sp>
      <p:sp>
        <p:nvSpPr>
          <p:cNvPr id="19" name="Marcador de contenido 18">
            <a:extLst>
              <a:ext uri="{FF2B5EF4-FFF2-40B4-BE49-F238E27FC236}">
                <a16:creationId xmlns:a16="http://schemas.microsoft.com/office/drawing/2014/main" id="{ECFCC785-4D51-48C1-8A83-EA72333884BC}"/>
              </a:ext>
            </a:extLst>
          </p:cNvPr>
          <p:cNvSpPr>
            <a:spLocks noGrp="1"/>
          </p:cNvSpPr>
          <p:nvPr>
            <p:ph sz="half" idx="2"/>
          </p:nvPr>
        </p:nvSpPr>
        <p:spPr>
          <a:xfrm>
            <a:off x="5920936" y="1478422"/>
            <a:ext cx="5479154" cy="4351338"/>
          </a:xfrm>
        </p:spPr>
        <p:txBody>
          <a:bodyPr>
            <a:normAutofit/>
          </a:bodyPr>
          <a:lstStyle/>
          <a:p>
            <a:pPr marL="0" indent="0" algn="ctr">
              <a:buNone/>
            </a:pPr>
            <a:r>
              <a:rPr lang="es-ES" sz="2400" b="1" dirty="0">
                <a:latin typeface="Artifex CF" panose="00000500000000000000" pitchFamily="50" charset="0"/>
                <a:cs typeface="Arial" panose="020B0604020202020204" pitchFamily="34" charset="0"/>
              </a:rPr>
              <a:t>Paso No. 9</a:t>
            </a:r>
          </a:p>
          <a:p>
            <a:r>
              <a:rPr lang="es-DO" sz="2200" dirty="0">
                <a:effectLst/>
                <a:latin typeface="Artifex CF" panose="00000500000000000000" pitchFamily="50" charset="0"/>
                <a:ea typeface="Calibri" panose="020F0502020204030204" pitchFamily="34" charset="0"/>
              </a:rPr>
              <a:t>El Comité Electoral institucional recibe las postulaciones, correspondiente </a:t>
            </a:r>
            <a:r>
              <a:rPr lang="es-DO" sz="2200" dirty="0">
                <a:latin typeface="Artifex CF" panose="00000500000000000000" pitchFamily="50" charset="0"/>
                <a:ea typeface="Calibri" panose="020F0502020204030204" pitchFamily="34" charset="0"/>
              </a:rPr>
              <a:t>por</a:t>
            </a:r>
            <a:r>
              <a:rPr lang="es-DO" sz="2200" dirty="0">
                <a:effectLst/>
                <a:latin typeface="Artifex CF" panose="00000500000000000000" pitchFamily="50" charset="0"/>
                <a:ea typeface="Calibri" panose="020F0502020204030204" pitchFamily="34" charset="0"/>
              </a:rPr>
              <a:t> grupo ocupacional.</a:t>
            </a:r>
          </a:p>
          <a:p>
            <a:r>
              <a:rPr lang="es-ES" sz="2200" b="1" dirty="0">
                <a:latin typeface="Artifex CF" panose="00000500000000000000" pitchFamily="50" charset="0"/>
                <a:cs typeface="Arial" panose="020B0604020202020204" pitchFamily="34" charset="0"/>
              </a:rPr>
              <a:t>DIGEIG-DEIG-FORM-006 _ Inscripción de Candidatura</a:t>
            </a:r>
            <a:r>
              <a:rPr lang="es-ES" sz="2200" dirty="0">
                <a:latin typeface="Artifex CF" panose="00000500000000000000" pitchFamily="50" charset="0"/>
                <a:cs typeface="Arial" panose="020B0604020202020204" pitchFamily="34" charset="0"/>
              </a:rPr>
              <a:t>. Después de completar este formulario podrán pasar al siguiente paso.</a:t>
            </a:r>
          </a:p>
          <a:p>
            <a:endParaRPr lang="es-ES" sz="2200" b="1" dirty="0">
              <a:latin typeface="Artifex CF" panose="00000500000000000000" pitchFamily="50" charset="0"/>
              <a:cs typeface="Arial" panose="020B0604020202020204" pitchFamily="34" charset="0"/>
            </a:endParaRPr>
          </a:p>
          <a:p>
            <a:pPr marL="0" indent="0" algn="ctr">
              <a:buNone/>
            </a:pPr>
            <a:endParaRPr lang="es-ES" sz="2200" b="1" dirty="0">
              <a:latin typeface="Artifex CF" panose="00000500000000000000" pitchFamily="50" charset="0"/>
              <a:cs typeface="Arial" panose="020B0604020202020204" pitchFamily="34" charset="0"/>
            </a:endParaRPr>
          </a:p>
          <a:p>
            <a:pPr marL="0" indent="0" algn="ctr">
              <a:buNone/>
            </a:pPr>
            <a:endParaRPr lang="es-DO" sz="2200" b="1" dirty="0">
              <a:latin typeface="Artifex CF" panose="00000500000000000000" pitchFamily="50" charset="0"/>
              <a:cs typeface="Arial" panose="020B0604020202020204" pitchFamily="34" charset="0"/>
            </a:endParaRPr>
          </a:p>
        </p:txBody>
      </p:sp>
      <p:pic>
        <p:nvPicPr>
          <p:cNvPr id="30" name="Imagen 29" descr="Interfaz de usuario gráfica, Texto, Aplicación, Word&#10;&#10;Descripción generada automáticamente">
            <a:extLst>
              <a:ext uri="{FF2B5EF4-FFF2-40B4-BE49-F238E27FC236}">
                <a16:creationId xmlns:a16="http://schemas.microsoft.com/office/drawing/2014/main" id="{37DFADCF-1F12-412C-B56B-2BDC60DFEFF5}"/>
              </a:ext>
            </a:extLst>
          </p:cNvPr>
          <p:cNvPicPr>
            <a:picLocks noChangeAspect="1"/>
          </p:cNvPicPr>
          <p:nvPr/>
        </p:nvPicPr>
        <p:blipFill rotWithShape="1">
          <a:blip r:embed="rId2"/>
          <a:srcRect l="32985" t="6276" r="32267" b="6818"/>
          <a:stretch/>
        </p:blipFill>
        <p:spPr bwMode="auto">
          <a:xfrm>
            <a:off x="1108038" y="1478422"/>
            <a:ext cx="4001086" cy="4922281"/>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E1765BE2-C5BD-427F-A49D-9C59B2592D62}"/>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962BDB9E-A6E2-4001-B28B-C1AC5B3A3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Tree>
    <p:extLst>
      <p:ext uri="{BB962C8B-B14F-4D97-AF65-F5344CB8AC3E}">
        <p14:creationId xmlns:p14="http://schemas.microsoft.com/office/powerpoint/2010/main" val="331952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2EA94-5366-4D97-A6CD-46A2E0EB5B02}"/>
              </a:ext>
            </a:extLst>
          </p:cNvPr>
          <p:cNvSpPr>
            <a:spLocks noGrp="1"/>
          </p:cNvSpPr>
          <p:nvPr>
            <p:ph type="title"/>
          </p:nvPr>
        </p:nvSpPr>
        <p:spPr>
          <a:xfrm>
            <a:off x="1059409" y="294005"/>
            <a:ext cx="10073181" cy="885941"/>
          </a:xfrm>
        </p:spPr>
        <p:txBody>
          <a:bodyPr>
            <a:normAutofit/>
          </a:bodyPr>
          <a:lstStyle/>
          <a:p>
            <a:pPr algn="ctr"/>
            <a:r>
              <a:rPr lang="es-ES" sz="2800" b="1" dirty="0">
                <a:latin typeface="Artifex CF" panose="00000500000000000000" pitchFamily="50" charset="0"/>
              </a:rPr>
              <a:t>Campaña en Valores </a:t>
            </a:r>
            <a:endParaRPr lang="es-DO" sz="2800" b="1" dirty="0">
              <a:latin typeface="Artifex CF" panose="00000500000000000000" pitchFamily="50" charset="0"/>
            </a:endParaRPr>
          </a:p>
        </p:txBody>
      </p:sp>
      <p:sp>
        <p:nvSpPr>
          <p:cNvPr id="4" name="Marcador de contenido 3">
            <a:extLst>
              <a:ext uri="{FF2B5EF4-FFF2-40B4-BE49-F238E27FC236}">
                <a16:creationId xmlns:a16="http://schemas.microsoft.com/office/drawing/2014/main" id="{D0D80BB7-E284-42CF-B4E9-A3D10B06D5D3}"/>
              </a:ext>
            </a:extLst>
          </p:cNvPr>
          <p:cNvSpPr>
            <a:spLocks noGrp="1"/>
          </p:cNvSpPr>
          <p:nvPr>
            <p:ph sz="half" idx="2"/>
          </p:nvPr>
        </p:nvSpPr>
        <p:spPr>
          <a:xfrm>
            <a:off x="5520582" y="1437906"/>
            <a:ext cx="5956419" cy="3768366"/>
          </a:xfrm>
        </p:spPr>
        <p:txBody>
          <a:bodyPr/>
          <a:lstStyle/>
          <a:p>
            <a:pPr marL="0" indent="0" algn="ctr">
              <a:buNone/>
            </a:pPr>
            <a:r>
              <a:rPr lang="es-DO" sz="2400" b="1" dirty="0">
                <a:effectLst/>
                <a:latin typeface="Artifex CF" panose="00000500000000000000" pitchFamily="50" charset="0"/>
                <a:ea typeface="Calibri" panose="020F0502020204030204" pitchFamily="34" charset="0"/>
              </a:rPr>
              <a:t>Paso No. 10</a:t>
            </a:r>
          </a:p>
          <a:p>
            <a:pPr algn="just"/>
            <a:r>
              <a:rPr lang="es-DO" sz="2200" dirty="0">
                <a:effectLst/>
                <a:latin typeface="Artifex CF" panose="00000500000000000000" pitchFamily="50" charset="0"/>
                <a:ea typeface="Calibri" panose="020F0502020204030204" pitchFamily="34" charset="0"/>
              </a:rPr>
              <a:t>Al inscribirse como candidato para CIGCN/</a:t>
            </a:r>
            <a:r>
              <a:rPr lang="es-DO" sz="2200" dirty="0" err="1">
                <a:effectLst/>
                <a:latin typeface="Artifex CF" panose="00000500000000000000" pitchFamily="50" charset="0"/>
                <a:ea typeface="Calibri" panose="020F0502020204030204" pitchFamily="34" charset="0"/>
              </a:rPr>
              <a:t>OI</a:t>
            </a:r>
            <a:r>
              <a:rPr lang="es-DO" sz="2200" dirty="0">
                <a:effectLst/>
                <a:latin typeface="Artifex CF" panose="00000500000000000000" pitchFamily="50" charset="0"/>
                <a:ea typeface="Calibri" panose="020F0502020204030204" pitchFamily="34" charset="0"/>
              </a:rPr>
              <a:t> cada persona elegirá un valor que lo identifique, el cual será el eslogan de su campaña. El Comité Electoral decidirá la metodología a emplear para que los candidatos realicen su campaña electoral.</a:t>
            </a:r>
            <a:endParaRPr lang="es-DO" sz="2200" dirty="0">
              <a:latin typeface="Artifex CF" panose="00000500000000000000" pitchFamily="50" charset="0"/>
            </a:endParaRPr>
          </a:p>
        </p:txBody>
      </p:sp>
      <p:sp>
        <p:nvSpPr>
          <p:cNvPr id="8" name="Rectangle 7">
            <a:extLst>
              <a:ext uri="{FF2B5EF4-FFF2-40B4-BE49-F238E27FC236}">
                <a16:creationId xmlns:a16="http://schemas.microsoft.com/office/drawing/2014/main" id="{4D7B2A5F-C404-4BA0-BCFE-DF922FF2C361}"/>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65D5D1D0-21E4-4564-A696-44BAC9A14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pic>
        <p:nvPicPr>
          <p:cNvPr id="10" name="Marcador de contenido 9">
            <a:extLst>
              <a:ext uri="{FF2B5EF4-FFF2-40B4-BE49-F238E27FC236}">
                <a16:creationId xmlns:a16="http://schemas.microsoft.com/office/drawing/2014/main" id="{4E84E723-15B7-FF71-391C-3C6A3E49946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l="-1" t="18785" r="-507" b="15551"/>
          <a:stretch>
            <a:fillRect/>
          </a:stretch>
        </p:blipFill>
        <p:spPr>
          <a:xfrm>
            <a:off x="1059409" y="1179946"/>
            <a:ext cx="3817391" cy="5398896"/>
          </a:xfrm>
          <a:prstGeom prst="rect">
            <a:avLst/>
          </a:prstGeom>
        </p:spPr>
      </p:pic>
    </p:spTree>
    <p:extLst>
      <p:ext uri="{BB962C8B-B14F-4D97-AF65-F5344CB8AC3E}">
        <p14:creationId xmlns:p14="http://schemas.microsoft.com/office/powerpoint/2010/main" val="1869349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2EA94-5366-4D97-A6CD-46A2E0EB5B02}"/>
              </a:ext>
            </a:extLst>
          </p:cNvPr>
          <p:cNvSpPr>
            <a:spLocks noGrp="1"/>
          </p:cNvSpPr>
          <p:nvPr>
            <p:ph type="title"/>
          </p:nvPr>
        </p:nvSpPr>
        <p:spPr>
          <a:xfrm>
            <a:off x="828394" y="216026"/>
            <a:ext cx="10198094" cy="627254"/>
          </a:xfrm>
        </p:spPr>
        <p:txBody>
          <a:bodyPr>
            <a:normAutofit/>
          </a:bodyPr>
          <a:lstStyle/>
          <a:p>
            <a:pPr algn="ctr"/>
            <a:r>
              <a:rPr lang="es-ES" sz="2800" b="1" dirty="0">
                <a:latin typeface="Artifex CF" panose="00000500000000000000" pitchFamily="50" charset="0"/>
              </a:rPr>
              <a:t>Cierre de Postulaciones</a:t>
            </a:r>
            <a:endParaRPr lang="es-DO" sz="2800" b="1" dirty="0">
              <a:latin typeface="Artifex CF" panose="00000500000000000000" pitchFamily="50" charset="0"/>
            </a:endParaRPr>
          </a:p>
        </p:txBody>
      </p:sp>
      <p:sp>
        <p:nvSpPr>
          <p:cNvPr id="4" name="Marcador de contenido 3">
            <a:extLst>
              <a:ext uri="{FF2B5EF4-FFF2-40B4-BE49-F238E27FC236}">
                <a16:creationId xmlns:a16="http://schemas.microsoft.com/office/drawing/2014/main" id="{D0D80BB7-E284-42CF-B4E9-A3D10B06D5D3}"/>
              </a:ext>
            </a:extLst>
          </p:cNvPr>
          <p:cNvSpPr>
            <a:spLocks noGrp="1"/>
          </p:cNvSpPr>
          <p:nvPr>
            <p:ph sz="half" idx="2"/>
          </p:nvPr>
        </p:nvSpPr>
        <p:spPr>
          <a:xfrm>
            <a:off x="6189292" y="1344687"/>
            <a:ext cx="5181600" cy="3792202"/>
          </a:xfrm>
        </p:spPr>
        <p:txBody>
          <a:bodyPr>
            <a:normAutofit/>
          </a:bodyPr>
          <a:lstStyle/>
          <a:p>
            <a:pPr marL="0" indent="0" algn="ctr">
              <a:buNone/>
            </a:pPr>
            <a:r>
              <a:rPr lang="es-DO" sz="2400" b="1" dirty="0">
                <a:effectLst/>
                <a:latin typeface="Artifex CF" panose="00000500000000000000" pitchFamily="50" charset="0"/>
                <a:ea typeface="Calibri" panose="020F0502020204030204" pitchFamily="34" charset="0"/>
              </a:rPr>
              <a:t>Paso No. 11</a:t>
            </a:r>
          </a:p>
          <a:p>
            <a:r>
              <a:rPr lang="es-ES" sz="2200" dirty="0">
                <a:latin typeface="Artifex CF" panose="00000500000000000000" pitchFamily="50" charset="0"/>
                <a:ea typeface="Calibri" panose="020F0502020204030204" pitchFamily="34" charset="0"/>
              </a:rPr>
              <a:t>El Comité Electoral debe organizar una actividad  de cierre de postulaciones, donde cada postulante presente sus aspiraciones finales como candidato</a:t>
            </a:r>
          </a:p>
          <a:p>
            <a:pPr algn="just"/>
            <a:r>
              <a:rPr lang="es-DO" sz="2200" dirty="0">
                <a:latin typeface="Artifex CF" panose="00000500000000000000" pitchFamily="50" charset="0"/>
                <a:ea typeface="Calibri" panose="020F0502020204030204" pitchFamily="34" charset="0"/>
              </a:rPr>
              <a:t>Al concluir este paso podrán pasar al siguiente.</a:t>
            </a:r>
            <a:endParaRPr lang="es-DO" sz="2200" dirty="0">
              <a:latin typeface="Artifex CF" panose="00000500000000000000" pitchFamily="50" charset="0"/>
            </a:endParaRPr>
          </a:p>
        </p:txBody>
      </p:sp>
      <p:sp>
        <p:nvSpPr>
          <p:cNvPr id="7" name="Rectangle 6">
            <a:extLst>
              <a:ext uri="{FF2B5EF4-FFF2-40B4-BE49-F238E27FC236}">
                <a16:creationId xmlns:a16="http://schemas.microsoft.com/office/drawing/2014/main" id="{1B953D2F-F77D-4C8F-8772-E4199772584F}"/>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FB88B4AE-344B-4B77-B1EB-E54FFAAC3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pic>
        <p:nvPicPr>
          <p:cNvPr id="10" name="Marcador de contenido 9">
            <a:extLst>
              <a:ext uri="{FF2B5EF4-FFF2-40B4-BE49-F238E27FC236}">
                <a16:creationId xmlns:a16="http://schemas.microsoft.com/office/drawing/2014/main" id="{8200783B-90A3-9624-BC62-3BDEDFF3525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76548" y="1603952"/>
            <a:ext cx="4835635" cy="4351338"/>
          </a:xfrm>
          <a:prstGeom prst="rect">
            <a:avLst/>
          </a:prstGeom>
        </p:spPr>
      </p:pic>
    </p:spTree>
    <p:extLst>
      <p:ext uri="{BB962C8B-B14F-4D97-AF65-F5344CB8AC3E}">
        <p14:creationId xmlns:p14="http://schemas.microsoft.com/office/powerpoint/2010/main" val="245899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B0D8A1-6971-A3A9-6111-4C0B3E312BBA}"/>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3A44B4A-A0B1-5CFD-EDE7-173EB3192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4A87B995-8320-BC45-F893-537FEFAF12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24" name="Rectangle 23">
              <a:extLst>
                <a:ext uri="{FF2B5EF4-FFF2-40B4-BE49-F238E27FC236}">
                  <a16:creationId xmlns:a16="http://schemas.microsoft.com/office/drawing/2014/main" id="{67CAF796-229B-BE52-D589-44F1F429C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7E661A-5270-6B88-C921-0B88AC76A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6734F01-579E-6DC0-59A5-5D8C08B228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E5C2BF91-D034-3483-5808-CA6E60461B42}"/>
              </a:ext>
            </a:extLst>
          </p:cNvPr>
          <p:cNvSpPr>
            <a:spLocks noGrp="1"/>
          </p:cNvSpPr>
          <p:nvPr>
            <p:ph idx="1"/>
          </p:nvPr>
        </p:nvSpPr>
        <p:spPr>
          <a:xfrm>
            <a:off x="845917" y="2727098"/>
            <a:ext cx="10500166" cy="3318140"/>
          </a:xfrm>
        </p:spPr>
        <p:txBody>
          <a:bodyPr>
            <a:normAutofit/>
          </a:bodyPr>
          <a:lstStyle/>
          <a:p>
            <a:pPr marL="0" indent="0" algn="ctr">
              <a:buNone/>
            </a:pPr>
            <a:r>
              <a:rPr lang="es-ES" sz="2600" b="1" dirty="0">
                <a:solidFill>
                  <a:srgbClr val="203C73"/>
                </a:solidFill>
                <a:latin typeface="Artifex CF" panose="00000500000000000000" pitchFamily="50" charset="0"/>
                <a:ea typeface="Federo"/>
                <a:cs typeface="Federo"/>
                <a:sym typeface="Federo"/>
              </a:rPr>
              <a:t>Comisión de Integridad Gubernamental y Cumplimiento Normativo (CIGCN)</a:t>
            </a:r>
          </a:p>
          <a:p>
            <a:pPr marL="0" indent="0" algn="just">
              <a:buNone/>
            </a:pPr>
            <a:r>
              <a:rPr lang="es-MX" sz="1800" dirty="0">
                <a:latin typeface="Artifex CF" panose="00000500000000000000" pitchFamily="50" charset="0"/>
                <a:ea typeface="Calibri" panose="020F0502020204030204" pitchFamily="34" charset="0"/>
                <a:sym typeface="Federo"/>
              </a:rPr>
              <a:t>Es un órgano plural de servidores públicos, con representación de todos los grupos ocupacionales presentes en la Administración Pública, creada con el objeto de promover la institucionalización de la ética y el estímulo de conductas íntegras en el servidor público, vigilar el cumplimiento del Código de integridad y Conducta de los Servidores Públicos, así como fungir de órgano operativo para la estandarización de programas y políticas de cumplimiento normativo, prevención de riesgo, antisoborno y manejo de herramientas de integridad gubernamental para así prevenir los actos de corrupción y conflictos de intereses en la Administración Pública. </a:t>
            </a:r>
          </a:p>
        </p:txBody>
      </p:sp>
      <p:pic>
        <p:nvPicPr>
          <p:cNvPr id="7" name="Picture 6" descr="Logo&#10;&#10;Description automatically generated with medium confidence">
            <a:extLst>
              <a:ext uri="{FF2B5EF4-FFF2-40B4-BE49-F238E27FC236}">
                <a16:creationId xmlns:a16="http://schemas.microsoft.com/office/drawing/2014/main" id="{F4D292E7-1025-8808-A92C-1E0EDB07E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27" y="835966"/>
            <a:ext cx="4995353" cy="1598994"/>
          </a:xfrm>
          <a:prstGeom prst="rect">
            <a:avLst/>
          </a:prstGeom>
        </p:spPr>
      </p:pic>
    </p:spTree>
    <p:extLst>
      <p:ext uri="{BB962C8B-B14F-4D97-AF65-F5344CB8AC3E}">
        <p14:creationId xmlns:p14="http://schemas.microsoft.com/office/powerpoint/2010/main" val="2188603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ítulo 30">
            <a:extLst>
              <a:ext uri="{FF2B5EF4-FFF2-40B4-BE49-F238E27FC236}">
                <a16:creationId xmlns:a16="http://schemas.microsoft.com/office/drawing/2014/main" id="{C225504E-D0C8-4A33-A27B-B890F79EF601}"/>
              </a:ext>
            </a:extLst>
          </p:cNvPr>
          <p:cNvSpPr>
            <a:spLocks noGrp="1"/>
          </p:cNvSpPr>
          <p:nvPr>
            <p:ph type="title"/>
          </p:nvPr>
        </p:nvSpPr>
        <p:spPr>
          <a:xfrm>
            <a:off x="942534" y="294005"/>
            <a:ext cx="10411268" cy="485539"/>
          </a:xfrm>
        </p:spPr>
        <p:txBody>
          <a:bodyPr>
            <a:normAutofit/>
          </a:bodyPr>
          <a:lstStyle/>
          <a:p>
            <a:pPr algn="ctr"/>
            <a:r>
              <a:rPr lang="es-ES" sz="2800" b="1" dirty="0">
                <a:latin typeface="Artifex CF" panose="00000500000000000000" pitchFamily="50" charset="0"/>
                <a:cs typeface="Arial" panose="020B0604020202020204" pitchFamily="34" charset="0"/>
              </a:rPr>
              <a:t>Lista Final de Candidatos</a:t>
            </a:r>
            <a:endParaRPr lang="es-DO" sz="2800" b="1" dirty="0">
              <a:latin typeface="Artifex CF" panose="00000500000000000000" pitchFamily="50" charset="0"/>
              <a:cs typeface="Arial" panose="020B0604020202020204" pitchFamily="34" charset="0"/>
            </a:endParaRPr>
          </a:p>
        </p:txBody>
      </p:sp>
      <p:sp>
        <p:nvSpPr>
          <p:cNvPr id="35" name="Marcador de contenido 34">
            <a:extLst>
              <a:ext uri="{FF2B5EF4-FFF2-40B4-BE49-F238E27FC236}">
                <a16:creationId xmlns:a16="http://schemas.microsoft.com/office/drawing/2014/main" id="{F72C5531-345D-479F-94AC-986BAFE7399E}"/>
              </a:ext>
            </a:extLst>
          </p:cNvPr>
          <p:cNvSpPr>
            <a:spLocks noGrp="1"/>
          </p:cNvSpPr>
          <p:nvPr>
            <p:ph sz="half" idx="2"/>
          </p:nvPr>
        </p:nvSpPr>
        <p:spPr>
          <a:xfrm>
            <a:off x="5461006" y="991312"/>
            <a:ext cx="5181600" cy="4351338"/>
          </a:xfrm>
        </p:spPr>
        <p:txBody>
          <a:bodyPr>
            <a:normAutofit/>
          </a:bodyPr>
          <a:lstStyle/>
          <a:p>
            <a:pPr marL="0" indent="0" algn="ctr">
              <a:buNone/>
            </a:pPr>
            <a:r>
              <a:rPr lang="es-ES" sz="2400" b="1" dirty="0">
                <a:latin typeface="Artifex CF" panose="00000500000000000000" pitchFamily="50" charset="0"/>
              </a:rPr>
              <a:t>Paso No. 12</a:t>
            </a:r>
          </a:p>
          <a:p>
            <a:pPr algn="just"/>
            <a:r>
              <a:rPr lang="es-DO" sz="2200" dirty="0">
                <a:effectLst/>
                <a:latin typeface="Artifex CF" panose="00000500000000000000" pitchFamily="50" charset="0"/>
                <a:ea typeface="Calibri" panose="020F0502020204030204" pitchFamily="34" charset="0"/>
              </a:rPr>
              <a:t>El Comité Electoral emitirá y publicará la lista final de los candidatos </a:t>
            </a:r>
            <a:r>
              <a:rPr lang="es-DO" sz="2200" dirty="0">
                <a:latin typeface="Artifex CF" panose="00000500000000000000" pitchFamily="50" charset="0"/>
                <a:ea typeface="Calibri" panose="020F0502020204030204" pitchFamily="34" charset="0"/>
              </a:rPr>
              <a:t>por cada </a:t>
            </a:r>
            <a:r>
              <a:rPr lang="es-DO" sz="2200" dirty="0">
                <a:effectLst/>
                <a:latin typeface="Artifex CF" panose="00000500000000000000" pitchFamily="50" charset="0"/>
                <a:ea typeface="Calibri" panose="020F0502020204030204" pitchFamily="34" charset="0"/>
              </a:rPr>
              <a:t>grupo ocupacional. </a:t>
            </a:r>
          </a:p>
          <a:p>
            <a:r>
              <a:rPr lang="pt-BR" sz="2200" b="1" dirty="0">
                <a:latin typeface="Artifex CF" panose="00000500000000000000" pitchFamily="50" charset="0"/>
                <a:cs typeface="Arial" panose="020B0604020202020204" pitchFamily="34" charset="0"/>
              </a:rPr>
              <a:t>DIGEIG-DEIG-FORM-007_Lista final de Candidatos. </a:t>
            </a:r>
            <a:r>
              <a:rPr lang="es-ES" sz="2200" dirty="0">
                <a:latin typeface="Artifex CF" panose="00000500000000000000" pitchFamily="50" charset="0"/>
                <a:cs typeface="Arial" panose="020B0604020202020204" pitchFamily="34" charset="0"/>
              </a:rPr>
              <a:t>Después de completar este formulario podrán pasar al siguiente paso.</a:t>
            </a:r>
          </a:p>
          <a:p>
            <a:pPr marL="0" indent="0">
              <a:buNone/>
            </a:pPr>
            <a:endParaRPr lang="es-ES" dirty="0">
              <a:latin typeface="Artifex CF" panose="00000500000000000000" pitchFamily="50" charset="0"/>
            </a:endParaRPr>
          </a:p>
        </p:txBody>
      </p:sp>
      <p:pic>
        <p:nvPicPr>
          <p:cNvPr id="54" name="Marcador de contenido 53" descr="Interfaz de usuario gráfica, Texto, Aplicación&#10;&#10;Descripción generada automáticamente">
            <a:extLst>
              <a:ext uri="{FF2B5EF4-FFF2-40B4-BE49-F238E27FC236}">
                <a16:creationId xmlns:a16="http://schemas.microsoft.com/office/drawing/2014/main" id="{F164CB15-C602-466B-BC32-CE77A2391AF8}"/>
              </a:ext>
            </a:extLst>
          </p:cNvPr>
          <p:cNvPicPr>
            <a:picLocks noGrp="1" noChangeAspect="1"/>
          </p:cNvPicPr>
          <p:nvPr>
            <p:ph sz="half" idx="1"/>
          </p:nvPr>
        </p:nvPicPr>
        <p:blipFill rotWithShape="1">
          <a:blip r:embed="rId2"/>
          <a:srcRect l="1234" t="9014" r="64018" b="9241"/>
          <a:stretch/>
        </p:blipFill>
        <p:spPr bwMode="auto">
          <a:xfrm>
            <a:off x="942535" y="991312"/>
            <a:ext cx="4175376" cy="550280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DC5EF26C-6E15-496A-BD5B-D594B0D30572}"/>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099D4029-3932-4877-AE66-D8974ACAC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Tree>
    <p:extLst>
      <p:ext uri="{BB962C8B-B14F-4D97-AF65-F5344CB8AC3E}">
        <p14:creationId xmlns:p14="http://schemas.microsoft.com/office/powerpoint/2010/main" val="14298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ítulo 30">
            <a:extLst>
              <a:ext uri="{FF2B5EF4-FFF2-40B4-BE49-F238E27FC236}">
                <a16:creationId xmlns:a16="http://schemas.microsoft.com/office/drawing/2014/main" id="{C225504E-D0C8-4A33-A27B-B890F79EF601}"/>
              </a:ext>
            </a:extLst>
          </p:cNvPr>
          <p:cNvSpPr>
            <a:spLocks noGrp="1"/>
          </p:cNvSpPr>
          <p:nvPr>
            <p:ph type="title"/>
          </p:nvPr>
        </p:nvSpPr>
        <p:spPr>
          <a:xfrm>
            <a:off x="1180063" y="373964"/>
            <a:ext cx="10030611" cy="485539"/>
          </a:xfrm>
        </p:spPr>
        <p:txBody>
          <a:bodyPr>
            <a:normAutofit/>
          </a:bodyPr>
          <a:lstStyle/>
          <a:p>
            <a:pPr algn="ctr"/>
            <a:r>
              <a:rPr lang="es-ES" sz="2800" b="1" dirty="0">
                <a:latin typeface="Artifex CF" panose="00000500000000000000" pitchFamily="50" charset="0"/>
                <a:cs typeface="Arial" panose="020B0604020202020204" pitchFamily="34" charset="0"/>
              </a:rPr>
              <a:t>Boleta Electoral</a:t>
            </a:r>
            <a:endParaRPr lang="es-DO" sz="2800" b="1" dirty="0">
              <a:latin typeface="Artifex CF" panose="00000500000000000000" pitchFamily="50" charset="0"/>
              <a:cs typeface="Arial" panose="020B0604020202020204" pitchFamily="34" charset="0"/>
            </a:endParaRPr>
          </a:p>
        </p:txBody>
      </p:sp>
      <p:sp>
        <p:nvSpPr>
          <p:cNvPr id="35" name="Marcador de contenido 34">
            <a:extLst>
              <a:ext uri="{FF2B5EF4-FFF2-40B4-BE49-F238E27FC236}">
                <a16:creationId xmlns:a16="http://schemas.microsoft.com/office/drawing/2014/main" id="{F72C5531-345D-479F-94AC-986BAFE7399E}"/>
              </a:ext>
            </a:extLst>
          </p:cNvPr>
          <p:cNvSpPr>
            <a:spLocks noGrp="1"/>
          </p:cNvSpPr>
          <p:nvPr>
            <p:ph sz="half" idx="2"/>
          </p:nvPr>
        </p:nvSpPr>
        <p:spPr>
          <a:xfrm>
            <a:off x="6437863" y="1427148"/>
            <a:ext cx="4915938" cy="4814118"/>
          </a:xfrm>
        </p:spPr>
        <p:txBody>
          <a:bodyPr>
            <a:normAutofit fontScale="92500" lnSpcReduction="20000"/>
          </a:bodyPr>
          <a:lstStyle/>
          <a:p>
            <a:pPr marL="0" indent="0" algn="ctr">
              <a:buNone/>
            </a:pPr>
            <a:r>
              <a:rPr lang="es-ES" sz="2400" b="1" dirty="0">
                <a:latin typeface="Artifex CF" panose="00000500000000000000" pitchFamily="50" charset="0"/>
              </a:rPr>
              <a:t>Paso No. 12.1</a:t>
            </a:r>
          </a:p>
          <a:p>
            <a:pPr algn="just"/>
            <a:r>
              <a:rPr lang="es-MX" sz="2400" dirty="0"/>
              <a:t>El Comité Electoral se encargará de elaborar las boletas electorales correspondientes a cada grupo ocupacional; es decir, se diseñará una boleta por cada grupo. En el caso del Oficial de Integridad, se elaborará una boleta única en la que participarán los servidores públicos postulantes.</a:t>
            </a:r>
            <a:endParaRPr lang="es-ES" sz="2200" dirty="0">
              <a:latin typeface="Artifex CF" panose="00000500000000000000" pitchFamily="50" charset="0"/>
              <a:cs typeface="Arial" panose="020B0604020202020204" pitchFamily="34" charset="0"/>
            </a:endParaRPr>
          </a:p>
          <a:p>
            <a:pPr algn="just"/>
            <a:r>
              <a:rPr lang="es-ES" sz="2200" dirty="0">
                <a:latin typeface="Artifex CF" panose="00000500000000000000" pitchFamily="50" charset="0"/>
                <a:cs typeface="Arial" panose="020B0604020202020204" pitchFamily="34" charset="0"/>
              </a:rPr>
              <a:t>El Comité Electoral se encargará de cargar en el sistema de votación la lista final de candidatos por cada grupo ocupacional y las fotos de los candidatos para que  se emita la boleta electoral. Esta se deberá remitir a la DIGEIG para su verificación</a:t>
            </a:r>
            <a:r>
              <a:rPr lang="es-ES" sz="2200" dirty="0">
                <a:latin typeface="Artifex CF" panose="00000500000000000000" pitchFamily="50" charset="0"/>
              </a:rPr>
              <a:t>. </a:t>
            </a:r>
          </a:p>
          <a:p>
            <a:pPr algn="just"/>
            <a:r>
              <a:rPr lang="es-ES" sz="2200" dirty="0">
                <a:latin typeface="Artifex CF" panose="00000500000000000000" pitchFamily="50" charset="0"/>
                <a:cs typeface="Arial" panose="020B0604020202020204" pitchFamily="34" charset="0"/>
              </a:rPr>
              <a:t>Después de completar este paso podrán pasar al siguiente.</a:t>
            </a:r>
            <a:endParaRPr lang="es-ES" sz="2200" dirty="0">
              <a:latin typeface="Artifex CF" panose="00000500000000000000" pitchFamily="50" charset="0"/>
            </a:endParaRPr>
          </a:p>
        </p:txBody>
      </p:sp>
      <p:sp>
        <p:nvSpPr>
          <p:cNvPr id="7" name="Rectangle 6">
            <a:extLst>
              <a:ext uri="{FF2B5EF4-FFF2-40B4-BE49-F238E27FC236}">
                <a16:creationId xmlns:a16="http://schemas.microsoft.com/office/drawing/2014/main" id="{8D31C67C-993E-4390-A972-FB446A2B253A}"/>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34147756-968B-469F-AF5B-6FD3B3B8B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pic>
        <p:nvPicPr>
          <p:cNvPr id="10" name="Marcador de contenido 9">
            <a:extLst>
              <a:ext uri="{FF2B5EF4-FFF2-40B4-BE49-F238E27FC236}">
                <a16:creationId xmlns:a16="http://schemas.microsoft.com/office/drawing/2014/main" id="{8A316FF9-8A18-F85E-D4AC-949FDE864E8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t="8315" r="1105" b="16307"/>
          <a:stretch>
            <a:fillRect/>
          </a:stretch>
        </p:blipFill>
        <p:spPr>
          <a:xfrm>
            <a:off x="2037513" y="1353514"/>
            <a:ext cx="2962276" cy="4887752"/>
          </a:xfrm>
          <a:prstGeom prst="rect">
            <a:avLst/>
          </a:prstGeom>
        </p:spPr>
      </p:pic>
    </p:spTree>
    <p:extLst>
      <p:ext uri="{BB962C8B-B14F-4D97-AF65-F5344CB8AC3E}">
        <p14:creationId xmlns:p14="http://schemas.microsoft.com/office/powerpoint/2010/main" val="1604777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ítulo 30">
            <a:extLst>
              <a:ext uri="{FF2B5EF4-FFF2-40B4-BE49-F238E27FC236}">
                <a16:creationId xmlns:a16="http://schemas.microsoft.com/office/drawing/2014/main" id="{C225504E-D0C8-4A33-A27B-B890F79EF601}"/>
              </a:ext>
            </a:extLst>
          </p:cNvPr>
          <p:cNvSpPr>
            <a:spLocks noGrp="1"/>
          </p:cNvSpPr>
          <p:nvPr>
            <p:ph type="title"/>
          </p:nvPr>
        </p:nvSpPr>
        <p:spPr>
          <a:xfrm>
            <a:off x="1118794" y="294006"/>
            <a:ext cx="10235007" cy="779014"/>
          </a:xfrm>
        </p:spPr>
        <p:txBody>
          <a:bodyPr>
            <a:normAutofit fontScale="90000"/>
          </a:bodyPr>
          <a:lstStyle/>
          <a:p>
            <a:br>
              <a:rPr lang="es-ES" sz="1000" b="1" i="1" dirty="0"/>
            </a:br>
            <a:r>
              <a:rPr lang="es-ES" sz="2200" b="1" dirty="0">
                <a:latin typeface="Artifex CF" panose="00000500000000000000" pitchFamily="50" charset="0"/>
                <a:ea typeface="Calibri" panose="020F0502020204030204" pitchFamily="34" charset="0"/>
                <a:cs typeface="+mn-cs"/>
              </a:rPr>
              <a:t>PASO NO. 13. </a:t>
            </a:r>
            <a:r>
              <a:rPr lang="es-ES" sz="2200" dirty="0">
                <a:latin typeface="Artifex CF" panose="00000500000000000000" pitchFamily="50" charset="0"/>
                <a:ea typeface="Calibri" panose="020F0502020204030204" pitchFamily="34" charset="0"/>
                <a:cs typeface="+mn-cs"/>
              </a:rPr>
              <a:t>Sensibilización sobre el proceso de votación.</a:t>
            </a:r>
            <a:br>
              <a:rPr lang="es-ES" sz="2200" dirty="0">
                <a:latin typeface="Artifex CF" panose="00000500000000000000" pitchFamily="50" charset="0"/>
                <a:ea typeface="Calibri" panose="020F0502020204030204" pitchFamily="34" charset="0"/>
                <a:cs typeface="+mn-cs"/>
              </a:rPr>
            </a:br>
            <a:r>
              <a:rPr lang="es-ES" sz="2200" dirty="0">
                <a:latin typeface="Artifex CF" panose="00000500000000000000" pitchFamily="50" charset="0"/>
                <a:ea typeface="Calibri" panose="020F0502020204030204" pitchFamily="34" charset="0"/>
                <a:cs typeface="+mn-cs"/>
              </a:rPr>
              <a:t>El comité electoral notificará a su institución sobre los detalles de la votación (sobre el sistema a utilizar).</a:t>
            </a:r>
            <a:br>
              <a:rPr lang="es-ES" sz="2200" dirty="0">
                <a:latin typeface="Artifex CF" panose="00000500000000000000" pitchFamily="50" charset="0"/>
                <a:ea typeface="Calibri" panose="020F0502020204030204" pitchFamily="34" charset="0"/>
                <a:cs typeface="+mn-cs"/>
              </a:rPr>
            </a:br>
            <a:br>
              <a:rPr lang="es-ES" sz="2200" dirty="0">
                <a:latin typeface="Artifex CF" panose="00000500000000000000" pitchFamily="50" charset="0"/>
                <a:ea typeface="Calibri" panose="020F0502020204030204" pitchFamily="34" charset="0"/>
                <a:cs typeface="+mn-cs"/>
              </a:rPr>
            </a:br>
            <a:endParaRPr lang="es-DO" sz="2800" b="1" dirty="0">
              <a:solidFill>
                <a:srgbClr val="FF0000"/>
              </a:solidFill>
              <a:latin typeface="Artifex CF" panose="00000500000000000000" pitchFamily="50" charset="0"/>
              <a:cs typeface="Arial" panose="020B0604020202020204" pitchFamily="34" charset="0"/>
            </a:endParaRPr>
          </a:p>
        </p:txBody>
      </p:sp>
      <p:sp>
        <p:nvSpPr>
          <p:cNvPr id="35" name="Marcador de contenido 34">
            <a:extLst>
              <a:ext uri="{FF2B5EF4-FFF2-40B4-BE49-F238E27FC236}">
                <a16:creationId xmlns:a16="http://schemas.microsoft.com/office/drawing/2014/main" id="{F72C5531-345D-479F-94AC-986BAFE7399E}"/>
              </a:ext>
            </a:extLst>
          </p:cNvPr>
          <p:cNvSpPr>
            <a:spLocks noGrp="1"/>
          </p:cNvSpPr>
          <p:nvPr>
            <p:ph sz="half" idx="2"/>
          </p:nvPr>
        </p:nvSpPr>
        <p:spPr>
          <a:xfrm>
            <a:off x="6236298" y="2276668"/>
            <a:ext cx="5181600" cy="3508311"/>
          </a:xfrm>
        </p:spPr>
        <p:txBody>
          <a:bodyPr>
            <a:noAutofit/>
          </a:bodyPr>
          <a:lstStyle/>
          <a:p>
            <a:pPr algn="just"/>
            <a:r>
              <a:rPr lang="es-DO" sz="2000" dirty="0">
                <a:effectLst/>
                <a:latin typeface="Artifex CF" panose="00000500000000000000" pitchFamily="50" charset="0"/>
                <a:ea typeface="Calibri" panose="020F0502020204030204" pitchFamily="34" charset="0"/>
              </a:rPr>
              <a:t>El Comité Electoral debe elegir 5 miembros de mesa, uno (1) por cada grupo ocupacional y 5 auxiliares de mesa, uno (1) por cada grupo ocupacional, donde se conformara una CIGCN.</a:t>
            </a:r>
          </a:p>
          <a:p>
            <a:pPr algn="just"/>
            <a:r>
              <a:rPr lang="es-DO" sz="2000" dirty="0">
                <a:latin typeface="Artifex CF" panose="00000500000000000000" pitchFamily="50" charset="0"/>
                <a:ea typeface="Calibri" panose="020F0502020204030204" pitchFamily="34" charset="0"/>
              </a:rPr>
              <a:t>El Comité Electoral elegirá 5 miembros de mesa en el caso donde se OI.</a:t>
            </a:r>
            <a:endParaRPr lang="es-DO" sz="2000" dirty="0">
              <a:effectLst/>
              <a:latin typeface="Artifex CF" panose="00000500000000000000" pitchFamily="50" charset="0"/>
              <a:ea typeface="Calibri" panose="020F0502020204030204" pitchFamily="34" charset="0"/>
            </a:endParaRPr>
          </a:p>
          <a:p>
            <a:pPr algn="just"/>
            <a:r>
              <a:rPr lang="es-DO" sz="2000" dirty="0">
                <a:effectLst/>
                <a:latin typeface="Artifex CF" panose="00000500000000000000" pitchFamily="50" charset="0"/>
                <a:ea typeface="Calibri" panose="020F0502020204030204" pitchFamily="34" charset="0"/>
              </a:rPr>
              <a:t>El Comité Electoral deberá sensibilizarlos sobre el proceso de sufragio.</a:t>
            </a:r>
            <a:r>
              <a:rPr lang="es-ES" sz="2000" dirty="0">
                <a:latin typeface="Artifex CF" panose="00000500000000000000" pitchFamily="50" charset="0"/>
                <a:cs typeface="Arial" panose="020B0604020202020204" pitchFamily="34" charset="0"/>
              </a:rPr>
              <a:t> </a:t>
            </a:r>
          </a:p>
          <a:p>
            <a:pPr algn="just"/>
            <a:r>
              <a:rPr lang="es-ES" sz="2000" dirty="0">
                <a:latin typeface="Artifex CF" panose="00000500000000000000" pitchFamily="50" charset="0"/>
                <a:cs typeface="Arial" panose="020B0604020202020204" pitchFamily="34" charset="0"/>
              </a:rPr>
              <a:t>Después de completar este paso podrán pasar al siguiente.</a:t>
            </a:r>
            <a:endParaRPr lang="es-ES" sz="2000" dirty="0">
              <a:latin typeface="Artifex CF" panose="00000500000000000000" pitchFamily="50" charset="0"/>
            </a:endParaRPr>
          </a:p>
        </p:txBody>
      </p:sp>
      <p:sp>
        <p:nvSpPr>
          <p:cNvPr id="7" name="Rectangle 6">
            <a:extLst>
              <a:ext uri="{FF2B5EF4-FFF2-40B4-BE49-F238E27FC236}">
                <a16:creationId xmlns:a16="http://schemas.microsoft.com/office/drawing/2014/main" id="{3A995938-2A06-427B-B5AA-7FBECA28DA0C}"/>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3798ECEB-7ED3-4D7D-8949-FD4D46DB9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
        <p:nvSpPr>
          <p:cNvPr id="2" name="Título 30">
            <a:extLst>
              <a:ext uri="{FF2B5EF4-FFF2-40B4-BE49-F238E27FC236}">
                <a16:creationId xmlns:a16="http://schemas.microsoft.com/office/drawing/2014/main" id="{638D6F9E-B485-C470-593C-F9D24CC2B7C7}"/>
              </a:ext>
            </a:extLst>
          </p:cNvPr>
          <p:cNvSpPr txBox="1">
            <a:spLocks/>
          </p:cNvSpPr>
          <p:nvPr/>
        </p:nvSpPr>
        <p:spPr>
          <a:xfrm>
            <a:off x="942534" y="1278293"/>
            <a:ext cx="10411267" cy="4665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DO" sz="2800" b="1" dirty="0">
              <a:solidFill>
                <a:srgbClr val="FF0000"/>
              </a:solidFill>
              <a:latin typeface="Artifex CF" panose="00000500000000000000" pitchFamily="50" charset="0"/>
              <a:cs typeface="Arial" panose="020B0604020202020204" pitchFamily="34" charset="0"/>
            </a:endParaRPr>
          </a:p>
        </p:txBody>
      </p:sp>
      <p:sp>
        <p:nvSpPr>
          <p:cNvPr id="4" name="CuadroTexto 3">
            <a:extLst>
              <a:ext uri="{FF2B5EF4-FFF2-40B4-BE49-F238E27FC236}">
                <a16:creationId xmlns:a16="http://schemas.microsoft.com/office/drawing/2014/main" id="{B2754442-B9B0-42E8-5424-C86D2FB37A2F}"/>
              </a:ext>
            </a:extLst>
          </p:cNvPr>
          <p:cNvSpPr txBox="1"/>
          <p:nvPr/>
        </p:nvSpPr>
        <p:spPr>
          <a:xfrm>
            <a:off x="1118794" y="1113867"/>
            <a:ext cx="10151388" cy="2154436"/>
          </a:xfrm>
          <a:prstGeom prst="rect">
            <a:avLst/>
          </a:prstGeom>
          <a:noFill/>
        </p:spPr>
        <p:txBody>
          <a:bodyPr wrap="square">
            <a:spAutoFit/>
          </a:bodyPr>
          <a:lstStyle/>
          <a:p>
            <a:r>
              <a:rPr lang="es-ES" sz="2000" b="1" dirty="0">
                <a:latin typeface="Artifex CF" panose="00000500000000000000" pitchFamily="50" charset="0"/>
                <a:ea typeface="Calibri" panose="020F0502020204030204" pitchFamily="34" charset="0"/>
              </a:rPr>
              <a:t>PASO NO. 14. </a:t>
            </a:r>
            <a:r>
              <a:rPr lang="es-ES" sz="2000" dirty="0">
                <a:latin typeface="Artifex CF" panose="00000500000000000000" pitchFamily="50" charset="0"/>
                <a:ea typeface="Calibri" panose="020F0502020204030204" pitchFamily="34" charset="0"/>
              </a:rPr>
              <a:t>Selección de los miembros de mesa. </a:t>
            </a:r>
          </a:p>
          <a:p>
            <a:pPr algn="just"/>
            <a:r>
              <a:rPr lang="es-ES" sz="2000" dirty="0">
                <a:latin typeface="Artifex CF" panose="00000500000000000000" pitchFamily="50" charset="0"/>
                <a:ea typeface="Calibri" panose="020F0502020204030204" pitchFamily="34" charset="0"/>
              </a:rPr>
              <a:t>El comité electoral institucional deberá elegir y sensibilizar sobre el proceso de votación y el paso a paso del sufragio a servidores para que colaboren como representantes de las mesas de votación. </a:t>
            </a:r>
          </a:p>
          <a:p>
            <a:endParaRPr lang="es-ES" sz="1800" b="1" dirty="0">
              <a:solidFill>
                <a:srgbClr val="FF0000"/>
              </a:solidFill>
              <a:latin typeface="Artifex CF" panose="00000500000000000000" pitchFamily="50" charset="0"/>
              <a:cs typeface="Arial" panose="020B0604020202020204" pitchFamily="34" charset="0"/>
            </a:endParaRPr>
          </a:p>
          <a:p>
            <a:endParaRPr lang="es-ES" b="1" dirty="0">
              <a:solidFill>
                <a:srgbClr val="FF0000"/>
              </a:solidFill>
              <a:latin typeface="Artifex CF" panose="00000500000000000000" pitchFamily="50" charset="0"/>
              <a:cs typeface="Arial" panose="020B0604020202020204" pitchFamily="34" charset="0"/>
            </a:endParaRPr>
          </a:p>
          <a:p>
            <a:endParaRPr lang="es-DO" dirty="0"/>
          </a:p>
        </p:txBody>
      </p:sp>
      <p:pic>
        <p:nvPicPr>
          <p:cNvPr id="6" name="Imagen 5">
            <a:extLst>
              <a:ext uri="{FF2B5EF4-FFF2-40B4-BE49-F238E27FC236}">
                <a16:creationId xmlns:a16="http://schemas.microsoft.com/office/drawing/2014/main" id="{6FD50651-345E-313C-3EAD-01B1EB630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78" y="2404240"/>
            <a:ext cx="5039360" cy="4244802"/>
          </a:xfrm>
          <a:prstGeom prst="rect">
            <a:avLst/>
          </a:prstGeom>
        </p:spPr>
      </p:pic>
    </p:spTree>
    <p:extLst>
      <p:ext uri="{BB962C8B-B14F-4D97-AF65-F5344CB8AC3E}">
        <p14:creationId xmlns:p14="http://schemas.microsoft.com/office/powerpoint/2010/main" val="3315022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ítulo 30">
            <a:extLst>
              <a:ext uri="{FF2B5EF4-FFF2-40B4-BE49-F238E27FC236}">
                <a16:creationId xmlns:a16="http://schemas.microsoft.com/office/drawing/2014/main" id="{C225504E-D0C8-4A33-A27B-B890F79EF601}"/>
              </a:ext>
            </a:extLst>
          </p:cNvPr>
          <p:cNvSpPr>
            <a:spLocks noGrp="1"/>
          </p:cNvSpPr>
          <p:nvPr>
            <p:ph type="title"/>
          </p:nvPr>
        </p:nvSpPr>
        <p:spPr>
          <a:xfrm>
            <a:off x="963350" y="190830"/>
            <a:ext cx="9928181" cy="755624"/>
          </a:xfrm>
        </p:spPr>
        <p:txBody>
          <a:bodyPr>
            <a:normAutofit/>
          </a:bodyPr>
          <a:lstStyle/>
          <a:p>
            <a:pPr algn="ctr"/>
            <a:r>
              <a:rPr lang="es-DO" sz="2800" b="1" dirty="0">
                <a:effectLst/>
                <a:latin typeface="Artifex CF" panose="00000500000000000000" pitchFamily="50" charset="0"/>
                <a:ea typeface="Calibri" panose="020F0502020204030204" pitchFamily="34" charset="0"/>
              </a:rPr>
              <a:t>Check-list previo a proceso de votaciones</a:t>
            </a:r>
          </a:p>
        </p:txBody>
      </p:sp>
      <p:sp>
        <p:nvSpPr>
          <p:cNvPr id="35" name="Marcador de contenido 34">
            <a:extLst>
              <a:ext uri="{FF2B5EF4-FFF2-40B4-BE49-F238E27FC236}">
                <a16:creationId xmlns:a16="http://schemas.microsoft.com/office/drawing/2014/main" id="{F72C5531-345D-479F-94AC-986BAFE7399E}"/>
              </a:ext>
            </a:extLst>
          </p:cNvPr>
          <p:cNvSpPr>
            <a:spLocks noGrp="1"/>
          </p:cNvSpPr>
          <p:nvPr>
            <p:ph sz="half" idx="2"/>
          </p:nvPr>
        </p:nvSpPr>
        <p:spPr>
          <a:xfrm>
            <a:off x="5992740" y="1170774"/>
            <a:ext cx="5181600" cy="4691985"/>
          </a:xfrm>
        </p:spPr>
        <p:txBody>
          <a:bodyPr>
            <a:normAutofit/>
          </a:bodyPr>
          <a:lstStyle/>
          <a:p>
            <a:pPr marL="0" indent="0" algn="ctr">
              <a:buNone/>
            </a:pPr>
            <a:r>
              <a:rPr lang="es-ES" sz="2400" b="1" dirty="0">
                <a:latin typeface="Artifex CF" panose="00000500000000000000" pitchFamily="50" charset="0"/>
              </a:rPr>
              <a:t>Paso No. 15</a:t>
            </a:r>
          </a:p>
          <a:p>
            <a:pPr algn="just"/>
            <a:r>
              <a:rPr lang="es-DO" sz="2000" dirty="0">
                <a:effectLst/>
                <a:latin typeface="Artifex CF" panose="00000500000000000000" pitchFamily="50" charset="0"/>
                <a:ea typeface="Calibri" panose="020F0502020204030204" pitchFamily="34" charset="0"/>
                <a:cs typeface="Times New Roman" panose="02020603050405020304" pitchFamily="18" charset="0"/>
              </a:rPr>
              <a:t>El Comité Electoral debe verificar con el  </a:t>
            </a:r>
            <a:r>
              <a:rPr lang="es-ES" sz="2000" b="1" dirty="0">
                <a:latin typeface="Artifex CF" panose="00000500000000000000" pitchFamily="50" charset="0"/>
                <a:cs typeface="Arial" panose="020B0604020202020204" pitchFamily="34" charset="0"/>
              </a:rPr>
              <a:t>Formulario DIGEIG-DEIG-FORM-008 Lista de Verificación del Proceso de Votaciones</a:t>
            </a:r>
            <a:r>
              <a:rPr lang="es-DO" sz="2000" dirty="0">
                <a:effectLst/>
                <a:latin typeface="Artifex CF" panose="00000500000000000000" pitchFamily="50" charset="0"/>
                <a:ea typeface="Calibri" panose="020F0502020204030204" pitchFamily="34" charset="0"/>
                <a:cs typeface="Times New Roman" panose="02020603050405020304" pitchFamily="18" charset="0"/>
              </a:rPr>
              <a:t>, para confirmar que todos los pasos </a:t>
            </a:r>
            <a:r>
              <a:rPr lang="es-DO" sz="2000" dirty="0">
                <a:latin typeface="Artifex CF" panose="00000500000000000000" pitchFamily="50" charset="0"/>
                <a:ea typeface="Calibri" panose="020F0502020204030204" pitchFamily="34" charset="0"/>
                <a:cs typeface="Times New Roman" panose="02020603050405020304" pitchFamily="18" charset="0"/>
              </a:rPr>
              <a:t>fueron agotados correctamente.</a:t>
            </a:r>
            <a:r>
              <a:rPr lang="es-ES" sz="2000" dirty="0">
                <a:latin typeface="Artifex CF" panose="00000500000000000000" pitchFamily="50" charset="0"/>
                <a:cs typeface="Arial" panose="020B0604020202020204" pitchFamily="34" charset="0"/>
              </a:rPr>
              <a:t> </a:t>
            </a:r>
          </a:p>
          <a:p>
            <a:pPr algn="just"/>
            <a:r>
              <a:rPr lang="es-ES" sz="2000" dirty="0">
                <a:latin typeface="Artifex CF" panose="00000500000000000000" pitchFamily="50" charset="0"/>
                <a:cs typeface="Arial" panose="020B0604020202020204" pitchFamily="34" charset="0"/>
              </a:rPr>
              <a:t>Los formularios descritos anteriormente deberán ser verificados y validados por la DIGEIG antes de la celebración de la asamblea.</a:t>
            </a:r>
          </a:p>
          <a:p>
            <a:pPr algn="just"/>
            <a:r>
              <a:rPr lang="es-ES" sz="2000" dirty="0">
                <a:latin typeface="Artifex CF" panose="00000500000000000000" pitchFamily="50" charset="0"/>
                <a:cs typeface="Arial" panose="020B0604020202020204" pitchFamily="34" charset="0"/>
              </a:rPr>
              <a:t>Luego de ser validados por la DIGEIG, </a:t>
            </a:r>
            <a:r>
              <a:rPr lang="es-DO" sz="2000" dirty="0">
                <a:latin typeface="Artifex CF" panose="00000500000000000000" pitchFamily="50" charset="0"/>
                <a:cs typeface="Arial" panose="020B0604020202020204" pitchFamily="34" charset="0"/>
              </a:rPr>
              <a:t>podrán pasar a la siguiente </a:t>
            </a:r>
            <a:r>
              <a:rPr lang="es-DO" sz="2000" b="1" dirty="0">
                <a:latin typeface="Artifex CF" panose="00000500000000000000" pitchFamily="50" charset="0"/>
                <a:cs typeface="Arial" panose="020B0604020202020204" pitchFamily="34" charset="0"/>
              </a:rPr>
              <a:t>Fase</a:t>
            </a:r>
            <a:r>
              <a:rPr lang="es-DO" sz="2000" dirty="0">
                <a:latin typeface="Artifex CF" panose="00000500000000000000" pitchFamily="50" charset="0"/>
                <a:cs typeface="Arial" panose="020B0604020202020204" pitchFamily="34" charset="0"/>
              </a:rPr>
              <a:t>.</a:t>
            </a:r>
            <a:r>
              <a:rPr lang="es-ES" sz="2000" dirty="0">
                <a:latin typeface="Artifex CF" panose="00000500000000000000" pitchFamily="50" charset="0"/>
                <a:cs typeface="Arial" panose="020B0604020202020204" pitchFamily="34" charset="0"/>
              </a:rPr>
              <a:t> </a:t>
            </a:r>
            <a:endParaRPr lang="es-DO" sz="2000" dirty="0">
              <a:latin typeface="Artifex CF" panose="00000500000000000000" pitchFamily="50" charset="0"/>
              <a:cs typeface="Arial" panose="020B0604020202020204" pitchFamily="34" charset="0"/>
            </a:endParaRPr>
          </a:p>
          <a:p>
            <a:pPr algn="just"/>
            <a:endParaRPr lang="es-ES" sz="2200" dirty="0">
              <a:latin typeface="Artifex CF" panose="00000500000000000000" pitchFamily="50" charset="0"/>
              <a:cs typeface="Arial" panose="020B0604020202020204" pitchFamily="34" charset="0"/>
            </a:endParaRPr>
          </a:p>
        </p:txBody>
      </p:sp>
      <p:pic>
        <p:nvPicPr>
          <p:cNvPr id="9" name="Marcador de contenido 8" descr="Interfaz de usuario gráfica, Aplicación, Word&#10;&#10;Descripción generada automáticamente">
            <a:extLst>
              <a:ext uri="{FF2B5EF4-FFF2-40B4-BE49-F238E27FC236}">
                <a16:creationId xmlns:a16="http://schemas.microsoft.com/office/drawing/2014/main" id="{9A7004C8-1ADC-4306-8550-5A15F2182B6F}"/>
              </a:ext>
            </a:extLst>
          </p:cNvPr>
          <p:cNvPicPr>
            <a:picLocks noGrp="1" noChangeAspect="1"/>
          </p:cNvPicPr>
          <p:nvPr>
            <p:ph sz="half" idx="1"/>
          </p:nvPr>
        </p:nvPicPr>
        <p:blipFill rotWithShape="1">
          <a:blip r:embed="rId2"/>
          <a:srcRect l="33161" t="6590" r="32091" b="6818"/>
          <a:stretch/>
        </p:blipFill>
        <p:spPr bwMode="auto">
          <a:xfrm>
            <a:off x="1216464" y="1093863"/>
            <a:ext cx="4338713" cy="5452216"/>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6EFF99BE-1D34-4235-A42C-3F43AAD4A8DC}"/>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C95930E2-A856-4A15-ABA4-315991EE3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Tree>
    <p:extLst>
      <p:ext uri="{BB962C8B-B14F-4D97-AF65-F5344CB8AC3E}">
        <p14:creationId xmlns:p14="http://schemas.microsoft.com/office/powerpoint/2010/main" val="3988251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2F5CF17A-DBC4-447C-8C9A-D567D8860667}"/>
              </a:ext>
            </a:extLst>
          </p:cNvPr>
          <p:cNvSpPr/>
          <p:nvPr/>
        </p:nvSpPr>
        <p:spPr>
          <a:xfrm>
            <a:off x="0" y="0"/>
            <a:ext cx="12192000" cy="6858000"/>
          </a:xfrm>
          <a:prstGeom prst="rect">
            <a:avLst/>
          </a:prstGeom>
          <a:solidFill>
            <a:srgbClr val="203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 name="CuadroTexto 2">
            <a:extLst>
              <a:ext uri="{FF2B5EF4-FFF2-40B4-BE49-F238E27FC236}">
                <a16:creationId xmlns:a16="http://schemas.microsoft.com/office/drawing/2014/main" id="{10B59473-E89A-4037-A2CC-32BD694605BD}"/>
              </a:ext>
            </a:extLst>
          </p:cNvPr>
          <p:cNvSpPr txBox="1"/>
          <p:nvPr/>
        </p:nvSpPr>
        <p:spPr>
          <a:xfrm>
            <a:off x="3049138" y="2951946"/>
            <a:ext cx="6093724" cy="954107"/>
          </a:xfrm>
          <a:prstGeom prst="rect">
            <a:avLst/>
          </a:prstGeom>
          <a:noFill/>
        </p:spPr>
        <p:txBody>
          <a:bodyPr wrap="square">
            <a:spAutoFit/>
          </a:bodyPr>
          <a:lstStyle/>
          <a:p>
            <a:pPr algn="ctr"/>
            <a:r>
              <a:rPr lang="es-ES" sz="5600" b="1" dirty="0">
                <a:solidFill>
                  <a:schemeClr val="bg1"/>
                </a:solidFill>
                <a:latin typeface="Artifex CF" panose="00000500000000000000" pitchFamily="50" charset="0"/>
                <a:cs typeface="Calibri" panose="020F0502020204030204" pitchFamily="34" charset="0"/>
              </a:rPr>
              <a:t>Fase de Votación </a:t>
            </a:r>
            <a:endParaRPr lang="es-DO" sz="5600" dirty="0">
              <a:solidFill>
                <a:schemeClr val="bg1"/>
              </a:solidFill>
              <a:latin typeface="Artifex CF" panose="00000500000000000000" pitchFamily="50" charset="0"/>
            </a:endParaRPr>
          </a:p>
        </p:txBody>
      </p:sp>
      <p:pic>
        <p:nvPicPr>
          <p:cNvPr id="6" name="Content Placeholder 5">
            <a:extLst>
              <a:ext uri="{FF2B5EF4-FFF2-40B4-BE49-F238E27FC236}">
                <a16:creationId xmlns:a16="http://schemas.microsoft.com/office/drawing/2014/main" id="{BC497BC9-438B-4E87-830A-CFCCC8F3223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
        <p:nvSpPr>
          <p:cNvPr id="7" name="Rectángulo 1">
            <a:extLst>
              <a:ext uri="{FF2B5EF4-FFF2-40B4-BE49-F238E27FC236}">
                <a16:creationId xmlns:a16="http://schemas.microsoft.com/office/drawing/2014/main" id="{19CD5C23-1E72-4D1E-BC3B-B0D1F4264EF7}"/>
              </a:ext>
            </a:extLst>
          </p:cNvPr>
          <p:cNvSpPr/>
          <p:nvPr/>
        </p:nvSpPr>
        <p:spPr>
          <a:xfrm rot="5400000">
            <a:off x="6069112" y="2216622"/>
            <a:ext cx="53776" cy="346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160606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ítulo 30">
            <a:extLst>
              <a:ext uri="{FF2B5EF4-FFF2-40B4-BE49-F238E27FC236}">
                <a16:creationId xmlns:a16="http://schemas.microsoft.com/office/drawing/2014/main" id="{C225504E-D0C8-4A33-A27B-B890F79EF601}"/>
              </a:ext>
            </a:extLst>
          </p:cNvPr>
          <p:cNvSpPr>
            <a:spLocks noGrp="1"/>
          </p:cNvSpPr>
          <p:nvPr>
            <p:ph type="title"/>
          </p:nvPr>
        </p:nvSpPr>
        <p:spPr>
          <a:xfrm>
            <a:off x="669641" y="141972"/>
            <a:ext cx="10515600" cy="1124094"/>
          </a:xfrm>
        </p:spPr>
        <p:txBody>
          <a:bodyPr>
            <a:noAutofit/>
          </a:bodyPr>
          <a:lstStyle/>
          <a:p>
            <a:r>
              <a:rPr lang="es-DO" sz="2000" b="1" dirty="0">
                <a:latin typeface="Artifex CF" panose="00000500000000000000" pitchFamily="50" charset="0"/>
                <a:ea typeface="Calibri" panose="020F0502020204030204" pitchFamily="34" charset="0"/>
              </a:rPr>
              <a:t>PASO NO.16 Acta de Inicio y Final del Proceso Electoral</a:t>
            </a:r>
            <a:br>
              <a:rPr lang="es-DO" sz="2000" b="1" dirty="0">
                <a:solidFill>
                  <a:srgbClr val="FF0000"/>
                </a:solidFill>
                <a:effectLst/>
                <a:latin typeface="Artifex CF" panose="00000500000000000000" pitchFamily="50" charset="0"/>
                <a:ea typeface="Calibri" panose="020F0502020204030204" pitchFamily="34" charset="0"/>
              </a:rPr>
            </a:br>
            <a:r>
              <a:rPr lang="es-ES" sz="2000" dirty="0">
                <a:latin typeface="Artifex CF" panose="00000500000000000000" pitchFamily="50" charset="0"/>
                <a:ea typeface="+mn-ea"/>
                <a:cs typeface="Arial" panose="020B0604020202020204" pitchFamily="34" charset="0"/>
              </a:rPr>
              <a:t>El día de las votaciones el comité electoral debe reunirse y firmar el acta del proceso de votación.</a:t>
            </a:r>
            <a:br>
              <a:rPr lang="es-DO" sz="2000" dirty="0">
                <a:latin typeface="Artifex CF" panose="00000500000000000000" pitchFamily="50" charset="0"/>
                <a:ea typeface="+mn-ea"/>
                <a:cs typeface="Arial" panose="020B0604020202020204" pitchFamily="34" charset="0"/>
              </a:rPr>
            </a:br>
            <a:endParaRPr lang="es-DO" sz="2000" dirty="0">
              <a:latin typeface="Artifex CF" panose="00000500000000000000" pitchFamily="50" charset="0"/>
              <a:ea typeface="+mn-ea"/>
              <a:cs typeface="Arial" panose="020B0604020202020204" pitchFamily="34" charset="0"/>
            </a:endParaRPr>
          </a:p>
        </p:txBody>
      </p:sp>
      <p:sp>
        <p:nvSpPr>
          <p:cNvPr id="35" name="Marcador de contenido 34">
            <a:extLst>
              <a:ext uri="{FF2B5EF4-FFF2-40B4-BE49-F238E27FC236}">
                <a16:creationId xmlns:a16="http://schemas.microsoft.com/office/drawing/2014/main" id="{F72C5531-345D-479F-94AC-986BAFE7399E}"/>
              </a:ext>
            </a:extLst>
          </p:cNvPr>
          <p:cNvSpPr>
            <a:spLocks noGrp="1"/>
          </p:cNvSpPr>
          <p:nvPr>
            <p:ph sz="half" idx="2"/>
          </p:nvPr>
        </p:nvSpPr>
        <p:spPr>
          <a:xfrm>
            <a:off x="6172202" y="2982351"/>
            <a:ext cx="5181600" cy="3733678"/>
          </a:xfrm>
        </p:spPr>
        <p:txBody>
          <a:bodyPr>
            <a:normAutofit/>
          </a:bodyPr>
          <a:lstStyle/>
          <a:p>
            <a:pPr marL="0" indent="0" algn="ctr">
              <a:buNone/>
            </a:pPr>
            <a:r>
              <a:rPr lang="es-DO" sz="2400" dirty="0">
                <a:latin typeface="Arial" panose="020B0604020202020204" pitchFamily="34" charset="0"/>
                <a:ea typeface="Calibri" panose="020F0502020204030204" pitchFamily="34" charset="0"/>
                <a:cs typeface="Times New Roman" panose="02020603050405020304" pitchFamily="18" charset="0"/>
              </a:rPr>
              <a:t>.</a:t>
            </a:r>
            <a:endParaRPr lang="es-ES" sz="3200" b="1" dirty="0"/>
          </a:p>
        </p:txBody>
      </p:sp>
      <p:pic>
        <p:nvPicPr>
          <p:cNvPr id="4" name="Marcador de contenido 3">
            <a:extLst>
              <a:ext uri="{FF2B5EF4-FFF2-40B4-BE49-F238E27FC236}">
                <a16:creationId xmlns:a16="http://schemas.microsoft.com/office/drawing/2014/main" id="{F95C9D10-D83F-4CF5-ABA5-91A14C5B2D6F}"/>
              </a:ext>
            </a:extLst>
          </p:cNvPr>
          <p:cNvPicPr>
            <a:picLocks noGrp="1" noChangeAspect="1"/>
          </p:cNvPicPr>
          <p:nvPr>
            <p:ph sz="half" idx="1"/>
          </p:nvPr>
        </p:nvPicPr>
        <p:blipFill>
          <a:blip r:embed="rId2"/>
          <a:stretch>
            <a:fillRect/>
          </a:stretch>
        </p:blipFill>
        <p:spPr>
          <a:xfrm>
            <a:off x="1018171" y="1170775"/>
            <a:ext cx="2163179" cy="4948014"/>
          </a:xfrm>
          <a:prstGeom prst="rect">
            <a:avLst/>
          </a:prstGeom>
        </p:spPr>
      </p:pic>
      <p:pic>
        <p:nvPicPr>
          <p:cNvPr id="5" name="Imagen 4">
            <a:extLst>
              <a:ext uri="{FF2B5EF4-FFF2-40B4-BE49-F238E27FC236}">
                <a16:creationId xmlns:a16="http://schemas.microsoft.com/office/drawing/2014/main" id="{810F8603-55AC-4CF9-93D0-6468F54B8DBA}"/>
              </a:ext>
            </a:extLst>
          </p:cNvPr>
          <p:cNvPicPr>
            <a:picLocks noChangeAspect="1"/>
          </p:cNvPicPr>
          <p:nvPr/>
        </p:nvPicPr>
        <p:blipFill>
          <a:blip r:embed="rId3"/>
          <a:stretch>
            <a:fillRect/>
          </a:stretch>
        </p:blipFill>
        <p:spPr>
          <a:xfrm>
            <a:off x="3181350" y="1375874"/>
            <a:ext cx="2357137" cy="4742914"/>
          </a:xfrm>
          <a:prstGeom prst="rect">
            <a:avLst/>
          </a:prstGeom>
        </p:spPr>
      </p:pic>
      <p:pic>
        <p:nvPicPr>
          <p:cNvPr id="6" name="Imagen 5">
            <a:extLst>
              <a:ext uri="{FF2B5EF4-FFF2-40B4-BE49-F238E27FC236}">
                <a16:creationId xmlns:a16="http://schemas.microsoft.com/office/drawing/2014/main" id="{912F7CB1-4427-4676-BC5E-836F99D574F3}"/>
              </a:ext>
            </a:extLst>
          </p:cNvPr>
          <p:cNvPicPr>
            <a:picLocks noChangeAspect="1"/>
          </p:cNvPicPr>
          <p:nvPr/>
        </p:nvPicPr>
        <p:blipFill>
          <a:blip r:embed="rId4"/>
          <a:stretch>
            <a:fillRect/>
          </a:stretch>
        </p:blipFill>
        <p:spPr>
          <a:xfrm>
            <a:off x="5572185" y="1375873"/>
            <a:ext cx="2080670" cy="4742913"/>
          </a:xfrm>
          <a:prstGeom prst="rect">
            <a:avLst/>
          </a:prstGeom>
        </p:spPr>
      </p:pic>
      <p:pic>
        <p:nvPicPr>
          <p:cNvPr id="7" name="Imagen 6">
            <a:extLst>
              <a:ext uri="{FF2B5EF4-FFF2-40B4-BE49-F238E27FC236}">
                <a16:creationId xmlns:a16="http://schemas.microsoft.com/office/drawing/2014/main" id="{1FAFE316-93F9-41D3-85A8-197B2F842BE9}"/>
              </a:ext>
            </a:extLst>
          </p:cNvPr>
          <p:cNvPicPr>
            <a:picLocks noChangeAspect="1"/>
          </p:cNvPicPr>
          <p:nvPr/>
        </p:nvPicPr>
        <p:blipFill>
          <a:blip r:embed="rId5"/>
          <a:stretch>
            <a:fillRect/>
          </a:stretch>
        </p:blipFill>
        <p:spPr>
          <a:xfrm>
            <a:off x="7760997" y="1382876"/>
            <a:ext cx="1978732" cy="4480826"/>
          </a:xfrm>
          <a:prstGeom prst="rect">
            <a:avLst/>
          </a:prstGeom>
        </p:spPr>
      </p:pic>
      <p:pic>
        <p:nvPicPr>
          <p:cNvPr id="8" name="Imagen 7">
            <a:extLst>
              <a:ext uri="{FF2B5EF4-FFF2-40B4-BE49-F238E27FC236}">
                <a16:creationId xmlns:a16="http://schemas.microsoft.com/office/drawing/2014/main" id="{77B4DCE4-4B3D-4EA0-9925-61DB4BCA00A2}"/>
              </a:ext>
            </a:extLst>
          </p:cNvPr>
          <p:cNvPicPr>
            <a:picLocks noChangeAspect="1"/>
          </p:cNvPicPr>
          <p:nvPr/>
        </p:nvPicPr>
        <p:blipFill>
          <a:blip r:embed="rId6"/>
          <a:stretch>
            <a:fillRect/>
          </a:stretch>
        </p:blipFill>
        <p:spPr>
          <a:xfrm>
            <a:off x="9739729" y="1382876"/>
            <a:ext cx="1877760" cy="4590634"/>
          </a:xfrm>
          <a:prstGeom prst="rect">
            <a:avLst/>
          </a:prstGeom>
        </p:spPr>
      </p:pic>
      <p:sp>
        <p:nvSpPr>
          <p:cNvPr id="11" name="Rectangle 10">
            <a:extLst>
              <a:ext uri="{FF2B5EF4-FFF2-40B4-BE49-F238E27FC236}">
                <a16:creationId xmlns:a16="http://schemas.microsoft.com/office/drawing/2014/main" id="{F79EE591-97D8-4AB0-BD37-3D25DDAFDDEF}"/>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5">
            <a:extLst>
              <a:ext uri="{FF2B5EF4-FFF2-40B4-BE49-F238E27FC236}">
                <a16:creationId xmlns:a16="http://schemas.microsoft.com/office/drawing/2014/main" id="{69CF0498-3B88-417D-90CD-69F611753F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Tree>
    <p:extLst>
      <p:ext uri="{BB962C8B-B14F-4D97-AF65-F5344CB8AC3E}">
        <p14:creationId xmlns:p14="http://schemas.microsoft.com/office/powerpoint/2010/main" val="278066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ítulo 30">
            <a:extLst>
              <a:ext uri="{FF2B5EF4-FFF2-40B4-BE49-F238E27FC236}">
                <a16:creationId xmlns:a16="http://schemas.microsoft.com/office/drawing/2014/main" id="{C225504E-D0C8-4A33-A27B-B890F79EF601}"/>
              </a:ext>
            </a:extLst>
          </p:cNvPr>
          <p:cNvSpPr>
            <a:spLocks noGrp="1"/>
          </p:cNvSpPr>
          <p:nvPr>
            <p:ph type="title"/>
          </p:nvPr>
        </p:nvSpPr>
        <p:spPr>
          <a:xfrm>
            <a:off x="1116830" y="363894"/>
            <a:ext cx="9496867" cy="1026367"/>
          </a:xfrm>
        </p:spPr>
        <p:txBody>
          <a:bodyPr>
            <a:normAutofit/>
          </a:bodyPr>
          <a:lstStyle/>
          <a:p>
            <a:r>
              <a:rPr lang="es-DO" sz="2000" b="1" dirty="0">
                <a:latin typeface="Artifex CF" panose="00000500000000000000" pitchFamily="50" charset="0"/>
                <a:ea typeface="Calibri" panose="020F0502020204030204" pitchFamily="34" charset="0"/>
              </a:rPr>
              <a:t>PASO NO. 17. </a:t>
            </a:r>
            <a:r>
              <a:rPr lang="es-DO" sz="2000" dirty="0">
                <a:latin typeface="Artifex CF" panose="00000500000000000000" pitchFamily="50" charset="0"/>
                <a:ea typeface="Calibri" panose="020F0502020204030204" pitchFamily="34" charset="0"/>
              </a:rPr>
              <a:t>Acta de Inicio y fin del Proceso Electoral</a:t>
            </a:r>
            <a:br>
              <a:rPr lang="es-DO" sz="2800" b="1" dirty="0">
                <a:solidFill>
                  <a:srgbClr val="FF0000"/>
                </a:solidFill>
                <a:latin typeface="Artifex CF" panose="00000500000000000000" pitchFamily="50" charset="0"/>
                <a:ea typeface="Calibri" panose="020F0502020204030204" pitchFamily="34" charset="0"/>
              </a:rPr>
            </a:br>
            <a:r>
              <a:rPr lang="es-ES" dirty="0"/>
              <a:t>   </a:t>
            </a:r>
            <a:endParaRPr lang="es-DO" sz="3600" b="1" dirty="0">
              <a:solidFill>
                <a:srgbClr val="FF0000"/>
              </a:solidFill>
              <a:effectLst/>
              <a:latin typeface="Artifex CF" panose="00000500000000000000" pitchFamily="50" charset="0"/>
              <a:ea typeface="Calibri" panose="020F0502020204030204" pitchFamily="34" charset="0"/>
            </a:endParaRPr>
          </a:p>
        </p:txBody>
      </p:sp>
      <p:sp>
        <p:nvSpPr>
          <p:cNvPr id="35" name="Marcador de contenido 34">
            <a:extLst>
              <a:ext uri="{FF2B5EF4-FFF2-40B4-BE49-F238E27FC236}">
                <a16:creationId xmlns:a16="http://schemas.microsoft.com/office/drawing/2014/main" id="{F72C5531-345D-479F-94AC-986BAFE7399E}"/>
              </a:ext>
            </a:extLst>
          </p:cNvPr>
          <p:cNvSpPr>
            <a:spLocks noGrp="1"/>
          </p:cNvSpPr>
          <p:nvPr>
            <p:ph sz="half" idx="2"/>
          </p:nvPr>
        </p:nvSpPr>
        <p:spPr>
          <a:xfrm>
            <a:off x="1347566" y="1045029"/>
            <a:ext cx="9496867" cy="1772817"/>
          </a:xfrm>
        </p:spPr>
        <p:txBody>
          <a:bodyPr>
            <a:normAutofit/>
          </a:bodyPr>
          <a:lstStyle/>
          <a:p>
            <a:pPr algn="just"/>
            <a:r>
              <a:rPr lang="es-DO" sz="2000" dirty="0">
                <a:effectLst/>
                <a:latin typeface="Artifex CF" panose="00000500000000000000" pitchFamily="50" charset="0"/>
                <a:ea typeface="Calibri" panose="020F0502020204030204" pitchFamily="34" charset="0"/>
                <a:cs typeface="Times New Roman" panose="02020603050405020304" pitchFamily="18" charset="0"/>
              </a:rPr>
              <a:t>El Comité Electoral debe reunirse </a:t>
            </a:r>
            <a:r>
              <a:rPr lang="es-DO" sz="2000" dirty="0">
                <a:latin typeface="Artifex CF" panose="00000500000000000000" pitchFamily="50" charset="0"/>
                <a:ea typeface="Calibri" panose="020F0502020204030204" pitchFamily="34" charset="0"/>
                <a:cs typeface="Times New Roman" panose="02020603050405020304" pitchFamily="18" charset="0"/>
              </a:rPr>
              <a:t>a</a:t>
            </a:r>
            <a:r>
              <a:rPr lang="es-DO" sz="2000" dirty="0">
                <a:effectLst/>
                <a:latin typeface="Artifex CF" panose="00000500000000000000" pitchFamily="50" charset="0"/>
                <a:ea typeface="Calibri" panose="020F0502020204030204" pitchFamily="34" charset="0"/>
                <a:cs typeface="Times New Roman" panose="02020603050405020304" pitchFamily="18" charset="0"/>
              </a:rPr>
              <a:t> firmar el formulario</a:t>
            </a:r>
            <a:r>
              <a:rPr lang="es-ES" sz="2000" dirty="0">
                <a:latin typeface="Artifex CF" panose="00000500000000000000" pitchFamily="50" charset="0"/>
                <a:ea typeface="Calibri" panose="020F0502020204030204" pitchFamily="34" charset="0"/>
                <a:cs typeface="Times New Roman" panose="02020603050405020304" pitchFamily="18" charset="0"/>
              </a:rPr>
              <a:t> </a:t>
            </a:r>
            <a:r>
              <a:rPr lang="es-ES" sz="2000" b="1" dirty="0">
                <a:latin typeface="Artifex CF" panose="00000500000000000000" pitchFamily="50" charset="0"/>
                <a:ea typeface="Calibri" panose="020F0502020204030204" pitchFamily="34" charset="0"/>
                <a:cs typeface="Times New Roman" panose="02020603050405020304" pitchFamily="18" charset="0"/>
              </a:rPr>
              <a:t>DIGEIG-DEIG-FORM-009</a:t>
            </a:r>
            <a:r>
              <a:rPr lang="es-DO" sz="2000" dirty="0">
                <a:effectLst/>
                <a:latin typeface="Artifex CF" panose="00000500000000000000" pitchFamily="50" charset="0"/>
                <a:ea typeface="Calibri" panose="020F0502020204030204" pitchFamily="34" charset="0"/>
                <a:cs typeface="Times New Roman" panose="02020603050405020304" pitchFamily="18" charset="0"/>
              </a:rPr>
              <a:t>, para dar inicio</a:t>
            </a:r>
            <a:r>
              <a:rPr lang="es-ES" sz="2000" b="1" dirty="0">
                <a:effectLst/>
                <a:latin typeface="Artifex CF" panose="00000500000000000000" pitchFamily="50" charset="0"/>
                <a:ea typeface="Calibri" panose="020F0502020204030204" pitchFamily="34" charset="0"/>
                <a:cs typeface="Times New Roman" panose="02020603050405020304" pitchFamily="18" charset="0"/>
              </a:rPr>
              <a:t> </a:t>
            </a:r>
            <a:r>
              <a:rPr lang="es-ES" sz="2000" b="1" dirty="0">
                <a:latin typeface="Artifex CF" panose="00000500000000000000" pitchFamily="50" charset="0"/>
                <a:ea typeface="Calibri" panose="020F0502020204030204" pitchFamily="34" charset="0"/>
                <a:cs typeface="Times New Roman" panose="02020603050405020304" pitchFamily="18" charset="0"/>
              </a:rPr>
              <a:t> </a:t>
            </a:r>
            <a:r>
              <a:rPr lang="es-ES" sz="2000" dirty="0">
                <a:latin typeface="Artifex CF" panose="00000500000000000000" pitchFamily="50" charset="0"/>
                <a:ea typeface="Calibri" panose="020F0502020204030204" pitchFamily="34" charset="0"/>
                <a:cs typeface="Times New Roman" panose="02020603050405020304" pitchFamily="18" charset="0"/>
              </a:rPr>
              <a:t>al  sufragio</a:t>
            </a:r>
            <a:r>
              <a:rPr lang="es-DO" sz="2000" dirty="0">
                <a:effectLst/>
                <a:latin typeface="Artifex CF" panose="00000500000000000000" pitchFamily="50" charset="0"/>
                <a:ea typeface="Calibri" panose="020F0502020204030204" pitchFamily="34" charset="0"/>
                <a:cs typeface="Times New Roman" panose="02020603050405020304" pitchFamily="18" charset="0"/>
              </a:rPr>
              <a:t> y posterior cierre del Proceso</a:t>
            </a:r>
            <a:r>
              <a:rPr lang="es-DO" sz="2000" dirty="0">
                <a:latin typeface="Artifex CF" panose="00000500000000000000" pitchFamily="50" charset="0"/>
                <a:ea typeface="Calibri" panose="020F0502020204030204" pitchFamily="34" charset="0"/>
                <a:cs typeface="Times New Roman" panose="02020603050405020304" pitchFamily="18" charset="0"/>
              </a:rPr>
              <a:t>.</a:t>
            </a:r>
            <a:r>
              <a:rPr lang="es-ES" sz="2000" dirty="0">
                <a:latin typeface="Artifex CF" panose="00000500000000000000" pitchFamily="50" charset="0"/>
                <a:ea typeface="Calibri" panose="020F0502020204030204" pitchFamily="34" charset="0"/>
                <a:cs typeface="Times New Roman" panose="02020603050405020304" pitchFamily="18" charset="0"/>
              </a:rPr>
              <a:t> </a:t>
            </a:r>
          </a:p>
          <a:p>
            <a:pPr algn="just"/>
            <a:r>
              <a:rPr lang="es-MX" sz="2000" dirty="0"/>
              <a:t>Finalmente, este documento será remitido a la DIGEIG por correo electrónico del analista designado, colocando en copia el correo: </a:t>
            </a:r>
            <a:r>
              <a:rPr lang="es-MX" sz="2000" dirty="0">
                <a:hlinkClick r:id="rId2"/>
              </a:rPr>
              <a:t>pncc@digeig.gob.do</a:t>
            </a:r>
            <a:endParaRPr lang="es-MX" sz="2000" dirty="0"/>
          </a:p>
          <a:p>
            <a:pPr algn="just"/>
            <a:r>
              <a:rPr lang="es-ES" sz="2000" dirty="0">
                <a:latin typeface="Artifex CF" panose="00000500000000000000" pitchFamily="50" charset="0"/>
                <a:cs typeface="Times New Roman" panose="02020603050405020304" pitchFamily="18" charset="0"/>
              </a:rPr>
              <a:t>Pasar al siguiente paso.</a:t>
            </a:r>
            <a:endParaRPr lang="es-ES" sz="2000" dirty="0">
              <a:latin typeface="Artifex CF" panose="00000500000000000000" pitchFamily="50" charset="0"/>
            </a:endParaRPr>
          </a:p>
        </p:txBody>
      </p:sp>
      <p:sp>
        <p:nvSpPr>
          <p:cNvPr id="6" name="Rectangle 5">
            <a:extLst>
              <a:ext uri="{FF2B5EF4-FFF2-40B4-BE49-F238E27FC236}">
                <a16:creationId xmlns:a16="http://schemas.microsoft.com/office/drawing/2014/main" id="{1F1A5BFA-9C51-415D-ABE7-52A9A9BB8BA1}"/>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F3BF0BF1-1EFD-4FB4-8BA8-5FE1382FE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
        <p:nvSpPr>
          <p:cNvPr id="2" name="Marcador de contenido 34">
            <a:extLst>
              <a:ext uri="{FF2B5EF4-FFF2-40B4-BE49-F238E27FC236}">
                <a16:creationId xmlns:a16="http://schemas.microsoft.com/office/drawing/2014/main" id="{D96748AD-CEA7-5BC3-6B80-E9C7D27CF215}"/>
              </a:ext>
            </a:extLst>
          </p:cNvPr>
          <p:cNvSpPr txBox="1">
            <a:spLocks/>
          </p:cNvSpPr>
          <p:nvPr/>
        </p:nvSpPr>
        <p:spPr>
          <a:xfrm>
            <a:off x="1499966" y="2929812"/>
            <a:ext cx="9496867" cy="1614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ES" sz="3200" dirty="0">
              <a:latin typeface="Artifex CF" panose="00000500000000000000" pitchFamily="50" charset="0"/>
            </a:endParaRPr>
          </a:p>
        </p:txBody>
      </p:sp>
      <p:sp>
        <p:nvSpPr>
          <p:cNvPr id="3" name="Marcador de contenido 34">
            <a:extLst>
              <a:ext uri="{FF2B5EF4-FFF2-40B4-BE49-F238E27FC236}">
                <a16:creationId xmlns:a16="http://schemas.microsoft.com/office/drawing/2014/main" id="{6CA15F62-572B-1015-89E7-D78DCFACC3A8}"/>
              </a:ext>
            </a:extLst>
          </p:cNvPr>
          <p:cNvSpPr txBox="1">
            <a:spLocks/>
          </p:cNvSpPr>
          <p:nvPr/>
        </p:nvSpPr>
        <p:spPr>
          <a:xfrm>
            <a:off x="1347566" y="2733869"/>
            <a:ext cx="9649267" cy="1306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DO" sz="2000" b="1" dirty="0">
                <a:latin typeface="Artifex CF" panose="00000500000000000000" pitchFamily="50" charset="0"/>
                <a:ea typeface="Calibri" panose="020F0502020204030204" pitchFamily="34" charset="0"/>
                <a:cs typeface="Times New Roman" panose="02020603050405020304" pitchFamily="18" charset="0"/>
              </a:rPr>
              <a:t>PASO NO.18. </a:t>
            </a:r>
            <a:r>
              <a:rPr lang="es-DO" sz="2000" dirty="0">
                <a:latin typeface="Artifex CF" panose="00000500000000000000" pitchFamily="50" charset="0"/>
                <a:ea typeface="Calibri" panose="020F0502020204030204" pitchFamily="34" charset="0"/>
                <a:cs typeface="Times New Roman" panose="02020603050405020304" pitchFamily="18" charset="0"/>
              </a:rPr>
              <a:t>Apertura de las mesas para votaciones. </a:t>
            </a:r>
          </a:p>
          <a:p>
            <a:r>
              <a:rPr lang="es-DO" sz="2000" dirty="0">
                <a:latin typeface="Artifex CF" panose="00000500000000000000" pitchFamily="50" charset="0"/>
                <a:ea typeface="Calibri" panose="020F0502020204030204" pitchFamily="34" charset="0"/>
                <a:cs typeface="Times New Roman" panose="02020603050405020304" pitchFamily="18" charset="0"/>
              </a:rPr>
              <a:t>El comité electoral institucional abrirá las mesas de votaciones con sus respectivos miembros y auxiliares de mesa.    </a:t>
            </a:r>
          </a:p>
          <a:p>
            <a:endParaRPr lang="es-DO" sz="2000" dirty="0">
              <a:latin typeface="Artifex CF" panose="00000500000000000000" pitchFamily="50" charset="0"/>
              <a:ea typeface="Calibri" panose="020F0502020204030204" pitchFamily="34" charset="0"/>
              <a:cs typeface="Times New Roman" panose="02020603050405020304" pitchFamily="18" charset="0"/>
            </a:endParaRPr>
          </a:p>
          <a:p>
            <a:pPr marL="0" indent="0" algn="just">
              <a:buNone/>
            </a:pPr>
            <a:endParaRPr lang="es-ES" sz="2400" dirty="0">
              <a:latin typeface="Artifex CF" panose="00000500000000000000" pitchFamily="50" charset="0"/>
              <a:ea typeface="Calibri" panose="020F0502020204030204" pitchFamily="34" charset="0"/>
              <a:cs typeface="Times New Roman" panose="02020603050405020304" pitchFamily="18" charset="0"/>
            </a:endParaRPr>
          </a:p>
        </p:txBody>
      </p:sp>
      <p:sp>
        <p:nvSpPr>
          <p:cNvPr id="5" name="Marcador de contenido 34">
            <a:extLst>
              <a:ext uri="{FF2B5EF4-FFF2-40B4-BE49-F238E27FC236}">
                <a16:creationId xmlns:a16="http://schemas.microsoft.com/office/drawing/2014/main" id="{A221446A-8D3F-27A7-A110-5BE373B6CD21}"/>
              </a:ext>
            </a:extLst>
          </p:cNvPr>
          <p:cNvSpPr txBox="1">
            <a:spLocks/>
          </p:cNvSpPr>
          <p:nvPr/>
        </p:nvSpPr>
        <p:spPr>
          <a:xfrm>
            <a:off x="1347566" y="4040156"/>
            <a:ext cx="9801667" cy="21740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s-ES" sz="2200" b="1" dirty="0">
                <a:latin typeface="Artifex CF" panose="00000500000000000000" pitchFamily="50" charset="0"/>
                <a:ea typeface="Calibri" panose="020F0502020204030204" pitchFamily="34" charset="0"/>
                <a:cs typeface="Times New Roman" panose="02020603050405020304" pitchFamily="18" charset="0"/>
              </a:rPr>
              <a:t>PASO NO. 19</a:t>
            </a:r>
            <a:r>
              <a:rPr lang="es-ES" sz="2200" dirty="0">
                <a:latin typeface="Artifex CF" panose="00000500000000000000" pitchFamily="50" charset="0"/>
                <a:ea typeface="Calibri" panose="020F0502020204030204" pitchFamily="34" charset="0"/>
                <a:cs typeface="Times New Roman" panose="02020603050405020304" pitchFamily="18" charset="0"/>
              </a:rPr>
              <a:t>. Impresión de hoja de resultados</a:t>
            </a:r>
          </a:p>
          <a:p>
            <a:pPr>
              <a:lnSpc>
                <a:spcPct val="110000"/>
              </a:lnSpc>
            </a:pPr>
            <a:r>
              <a:rPr lang="es-ES" sz="2200" dirty="0">
                <a:latin typeface="Artifex CF" panose="00000500000000000000" pitchFamily="50" charset="0"/>
                <a:ea typeface="Calibri" panose="020F0502020204030204" pitchFamily="34" charset="0"/>
                <a:cs typeface="Times New Roman" panose="02020603050405020304" pitchFamily="18" charset="0"/>
              </a:rPr>
              <a:t>Se imprimirán delante de los miembros de mesa del comité electoral y los candidatos los resultados del sistema de votación. De ser manuales, se procederá al escrutinio y conteo de votos.</a:t>
            </a:r>
          </a:p>
          <a:p>
            <a:pPr>
              <a:lnSpc>
                <a:spcPct val="110000"/>
              </a:lnSpc>
            </a:pPr>
            <a:r>
              <a:rPr lang="es-ES" sz="2200" dirty="0">
                <a:latin typeface="Artifex CF" panose="00000500000000000000" pitchFamily="50" charset="0"/>
                <a:ea typeface="Calibri" panose="020F0502020204030204" pitchFamily="34" charset="0"/>
                <a:cs typeface="Times New Roman" panose="02020603050405020304" pitchFamily="18" charset="0"/>
              </a:rPr>
              <a:t>Formularios y documentos</a:t>
            </a:r>
          </a:p>
          <a:p>
            <a:pPr>
              <a:lnSpc>
                <a:spcPct val="110000"/>
              </a:lnSpc>
            </a:pPr>
            <a:r>
              <a:rPr lang="es-ES" sz="2200" dirty="0">
                <a:latin typeface="Artifex CF" panose="00000500000000000000" pitchFamily="50" charset="0"/>
                <a:ea typeface="Calibri" panose="020F0502020204030204" pitchFamily="34" charset="0"/>
                <a:cs typeface="Times New Roman" panose="02020603050405020304" pitchFamily="18" charset="0"/>
              </a:rPr>
              <a:t>El sistema lo proporciona </a:t>
            </a:r>
          </a:p>
          <a:p>
            <a:pPr marL="0" indent="0">
              <a:buNone/>
            </a:pPr>
            <a:endParaRPr lang="es-ES" sz="2400" dirty="0">
              <a:latin typeface="Artifex CF" panose="000005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9969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883F5-8E67-2BA8-CEB0-A8C783822E37}"/>
            </a:ext>
          </a:extLst>
        </p:cNvPr>
        <p:cNvGrpSpPr/>
        <p:nvPr/>
      </p:nvGrpSpPr>
      <p:grpSpPr>
        <a:xfrm>
          <a:off x="0" y="0"/>
          <a:ext cx="0" cy="0"/>
          <a:chOff x="0" y="0"/>
          <a:chExt cx="0" cy="0"/>
        </a:xfrm>
      </p:grpSpPr>
      <p:sp>
        <p:nvSpPr>
          <p:cNvPr id="31" name="Título 30">
            <a:extLst>
              <a:ext uri="{FF2B5EF4-FFF2-40B4-BE49-F238E27FC236}">
                <a16:creationId xmlns:a16="http://schemas.microsoft.com/office/drawing/2014/main" id="{C8585C20-28DA-5F60-0C78-3E9421CF589B}"/>
              </a:ext>
            </a:extLst>
          </p:cNvPr>
          <p:cNvSpPr>
            <a:spLocks noGrp="1"/>
          </p:cNvSpPr>
          <p:nvPr>
            <p:ph type="title"/>
          </p:nvPr>
        </p:nvSpPr>
        <p:spPr>
          <a:xfrm>
            <a:off x="992737" y="1365794"/>
            <a:ext cx="9699297" cy="1983896"/>
          </a:xfrm>
        </p:spPr>
        <p:txBody>
          <a:bodyPr>
            <a:normAutofit fontScale="90000"/>
          </a:bodyPr>
          <a:lstStyle/>
          <a:p>
            <a:br>
              <a:rPr lang="es-ES" sz="2200" b="1" dirty="0">
                <a:latin typeface="Artifex CF" panose="00000500000000000000" pitchFamily="50" charset="0"/>
                <a:ea typeface="+mn-ea"/>
                <a:cs typeface="Times New Roman" panose="02020603050405020304" pitchFamily="18" charset="0"/>
              </a:rPr>
            </a:br>
            <a:br>
              <a:rPr lang="es-ES" sz="2200" b="1" dirty="0">
                <a:latin typeface="Artifex CF" panose="00000500000000000000" pitchFamily="50" charset="0"/>
                <a:ea typeface="+mn-ea"/>
                <a:cs typeface="Times New Roman" panose="02020603050405020304" pitchFamily="18" charset="0"/>
              </a:rPr>
            </a:br>
            <a:br>
              <a:rPr lang="es-ES" sz="2200" b="1" dirty="0">
                <a:latin typeface="Artifex CF" panose="00000500000000000000" pitchFamily="50" charset="0"/>
                <a:ea typeface="+mn-ea"/>
                <a:cs typeface="Times New Roman" panose="02020603050405020304" pitchFamily="18" charset="0"/>
              </a:rPr>
            </a:br>
            <a:r>
              <a:rPr lang="es-ES" sz="2200" b="1" dirty="0">
                <a:latin typeface="Artifex CF" panose="00000500000000000000" pitchFamily="50" charset="0"/>
                <a:ea typeface="+mn-ea"/>
                <a:cs typeface="Times New Roman" panose="02020603050405020304" pitchFamily="18" charset="0"/>
              </a:rPr>
              <a:t>PASO NO 20. </a:t>
            </a:r>
            <a:r>
              <a:rPr lang="es-ES" sz="2200" dirty="0">
                <a:latin typeface="Artifex CF" panose="00000500000000000000" pitchFamily="50" charset="0"/>
                <a:ea typeface="+mn-ea"/>
                <a:cs typeface="Times New Roman" panose="02020603050405020304" pitchFamily="18" charset="0"/>
              </a:rPr>
              <a:t>Acta de cierre</a:t>
            </a:r>
            <a:br>
              <a:rPr lang="es-ES" sz="2200" dirty="0">
                <a:latin typeface="Artifex CF" panose="00000500000000000000" pitchFamily="50" charset="0"/>
                <a:ea typeface="+mn-ea"/>
                <a:cs typeface="Times New Roman" panose="02020603050405020304" pitchFamily="18" charset="0"/>
              </a:rPr>
            </a:br>
            <a:br>
              <a:rPr lang="es-ES" sz="2200" dirty="0">
                <a:latin typeface="Artifex CF" panose="00000500000000000000" pitchFamily="50" charset="0"/>
                <a:ea typeface="+mn-ea"/>
                <a:cs typeface="Times New Roman" panose="02020603050405020304" pitchFamily="18" charset="0"/>
              </a:rPr>
            </a:br>
            <a:r>
              <a:rPr lang="es-ES" sz="2200" dirty="0">
                <a:latin typeface="Artifex CF" panose="00000500000000000000" pitchFamily="50" charset="0"/>
                <a:ea typeface="Calibri" panose="020F0502020204030204" pitchFamily="34" charset="0"/>
                <a:cs typeface="Times New Roman" panose="02020603050405020304" pitchFamily="18" charset="0"/>
              </a:rPr>
              <a:t>El comité electoral firmará el acta de cierre de votaciones para concluir el proceso electoral, en el formulario 009.</a:t>
            </a:r>
            <a:br>
              <a:rPr lang="es-ES" sz="2200" dirty="0">
                <a:latin typeface="Artifex CF" panose="00000500000000000000" pitchFamily="50" charset="0"/>
                <a:ea typeface="Calibri" panose="020F0502020204030204" pitchFamily="34" charset="0"/>
                <a:cs typeface="Times New Roman" panose="02020603050405020304" pitchFamily="18" charset="0"/>
              </a:rPr>
            </a:br>
            <a:br>
              <a:rPr lang="es-ES" sz="2200" dirty="0">
                <a:latin typeface="Artifex CF" panose="00000500000000000000" pitchFamily="50" charset="0"/>
                <a:ea typeface="Calibri" panose="020F0502020204030204" pitchFamily="34" charset="0"/>
                <a:cs typeface="Times New Roman" panose="02020603050405020304" pitchFamily="18" charset="0"/>
              </a:rPr>
            </a:br>
            <a:r>
              <a:rPr lang="es-ES" sz="2200" dirty="0">
                <a:latin typeface="Artifex CF" panose="00000500000000000000" pitchFamily="50" charset="0"/>
                <a:ea typeface="Calibri" panose="020F0502020204030204" pitchFamily="34" charset="0"/>
                <a:cs typeface="Times New Roman" panose="02020603050405020304" pitchFamily="18" charset="0"/>
              </a:rPr>
              <a:t>Los formularios descritos anteriormente deberán ser verificados y validados por la DIGEIG antes de la celebración de la asamblea.</a:t>
            </a:r>
            <a:br>
              <a:rPr lang="es-ES" sz="2200" dirty="0">
                <a:latin typeface="Artifex CF" panose="00000500000000000000" pitchFamily="50" charset="0"/>
                <a:ea typeface="Calibri" panose="020F0502020204030204" pitchFamily="34" charset="0"/>
                <a:cs typeface="Times New Roman" panose="02020603050405020304" pitchFamily="18" charset="0"/>
              </a:rPr>
            </a:br>
            <a:br>
              <a:rPr lang="es-DO" sz="2200" dirty="0">
                <a:latin typeface="Artifex CF" panose="00000500000000000000" pitchFamily="50" charset="0"/>
                <a:ea typeface="+mn-ea"/>
                <a:cs typeface="Times New Roman" panose="02020603050405020304" pitchFamily="18" charset="0"/>
              </a:rPr>
            </a:br>
            <a:r>
              <a:rPr lang="es-ES" dirty="0"/>
              <a:t>   </a:t>
            </a:r>
            <a:endParaRPr lang="es-DO" sz="3600" b="1" dirty="0">
              <a:solidFill>
                <a:srgbClr val="FF0000"/>
              </a:solidFill>
              <a:effectLst/>
              <a:latin typeface="Artifex CF" panose="00000500000000000000" pitchFamily="50" charset="0"/>
              <a:ea typeface="Calibri" panose="020F0502020204030204" pitchFamily="34" charset="0"/>
            </a:endParaRPr>
          </a:p>
        </p:txBody>
      </p:sp>
      <p:sp>
        <p:nvSpPr>
          <p:cNvPr id="6" name="Rectangle 5">
            <a:extLst>
              <a:ext uri="{FF2B5EF4-FFF2-40B4-BE49-F238E27FC236}">
                <a16:creationId xmlns:a16="http://schemas.microsoft.com/office/drawing/2014/main" id="{3713F918-D75A-812A-CA60-22F901FB0C79}"/>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a:extLst>
              <a:ext uri="{FF2B5EF4-FFF2-40B4-BE49-F238E27FC236}">
                <a16:creationId xmlns:a16="http://schemas.microsoft.com/office/drawing/2014/main" id="{21E9E64F-BF5D-23E1-F9EA-AA170A39A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
        <p:nvSpPr>
          <p:cNvPr id="2" name="Marcador de contenido 34">
            <a:extLst>
              <a:ext uri="{FF2B5EF4-FFF2-40B4-BE49-F238E27FC236}">
                <a16:creationId xmlns:a16="http://schemas.microsoft.com/office/drawing/2014/main" id="{628AA7DE-B608-F7EB-9F89-A107E4EB6670}"/>
              </a:ext>
            </a:extLst>
          </p:cNvPr>
          <p:cNvSpPr txBox="1">
            <a:spLocks/>
          </p:cNvSpPr>
          <p:nvPr/>
        </p:nvSpPr>
        <p:spPr>
          <a:xfrm>
            <a:off x="1499966" y="2929812"/>
            <a:ext cx="9496867" cy="1614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ES" sz="3200" dirty="0">
              <a:latin typeface="Artifex CF" panose="00000500000000000000" pitchFamily="50" charset="0"/>
            </a:endParaRPr>
          </a:p>
        </p:txBody>
      </p:sp>
    </p:spTree>
    <p:extLst>
      <p:ext uri="{BB962C8B-B14F-4D97-AF65-F5344CB8AC3E}">
        <p14:creationId xmlns:p14="http://schemas.microsoft.com/office/powerpoint/2010/main" val="184958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ítulo 30">
            <a:extLst>
              <a:ext uri="{FF2B5EF4-FFF2-40B4-BE49-F238E27FC236}">
                <a16:creationId xmlns:a16="http://schemas.microsoft.com/office/drawing/2014/main" id="{C225504E-D0C8-4A33-A27B-B890F79EF601}"/>
              </a:ext>
            </a:extLst>
          </p:cNvPr>
          <p:cNvSpPr>
            <a:spLocks noGrp="1"/>
          </p:cNvSpPr>
          <p:nvPr>
            <p:ph type="title"/>
          </p:nvPr>
        </p:nvSpPr>
        <p:spPr>
          <a:xfrm>
            <a:off x="1069028" y="371594"/>
            <a:ext cx="9921494" cy="755624"/>
          </a:xfrm>
        </p:spPr>
        <p:txBody>
          <a:bodyPr>
            <a:normAutofit/>
          </a:bodyPr>
          <a:lstStyle/>
          <a:p>
            <a:pPr algn="ctr"/>
            <a:r>
              <a:rPr lang="es-ES" sz="2800" b="1" dirty="0">
                <a:effectLst/>
                <a:latin typeface="Artifex CF" panose="00000500000000000000" pitchFamily="50" charset="0"/>
                <a:ea typeface="Calibri" panose="020F0502020204030204" pitchFamily="34" charset="0"/>
              </a:rPr>
              <a:t>Formulario de Quejas, Reclamaciones y Sugerencias</a:t>
            </a:r>
            <a:endParaRPr lang="es-DO" sz="2800" b="1" dirty="0">
              <a:effectLst/>
              <a:latin typeface="Artifex CF" panose="00000500000000000000" pitchFamily="50" charset="0"/>
              <a:ea typeface="Calibri" panose="020F0502020204030204" pitchFamily="34" charset="0"/>
            </a:endParaRPr>
          </a:p>
        </p:txBody>
      </p:sp>
      <p:sp>
        <p:nvSpPr>
          <p:cNvPr id="35" name="Marcador de contenido 34">
            <a:extLst>
              <a:ext uri="{FF2B5EF4-FFF2-40B4-BE49-F238E27FC236}">
                <a16:creationId xmlns:a16="http://schemas.microsoft.com/office/drawing/2014/main" id="{F72C5531-345D-479F-94AC-986BAFE7399E}"/>
              </a:ext>
            </a:extLst>
          </p:cNvPr>
          <p:cNvSpPr>
            <a:spLocks noGrp="1"/>
          </p:cNvSpPr>
          <p:nvPr>
            <p:ph sz="half" idx="2"/>
          </p:nvPr>
        </p:nvSpPr>
        <p:spPr>
          <a:xfrm>
            <a:off x="5808922" y="1373379"/>
            <a:ext cx="5181600" cy="4351338"/>
          </a:xfrm>
        </p:spPr>
        <p:txBody>
          <a:bodyPr>
            <a:normAutofit fontScale="62500" lnSpcReduction="20000"/>
          </a:bodyPr>
          <a:lstStyle/>
          <a:p>
            <a:pPr marL="0" indent="0" algn="ctr">
              <a:buNone/>
            </a:pPr>
            <a:r>
              <a:rPr lang="es-ES" sz="2400" b="1" dirty="0">
                <a:latin typeface="Artifex CF" panose="00000500000000000000" pitchFamily="50" charset="0"/>
              </a:rPr>
              <a:t>Paso No. 21</a:t>
            </a:r>
          </a:p>
          <a:p>
            <a:pPr marL="0" indent="0" algn="ctr">
              <a:buNone/>
            </a:pPr>
            <a:endParaRPr lang="es-ES" sz="2400" b="1" dirty="0">
              <a:latin typeface="Artifex CF" panose="00000500000000000000" pitchFamily="50" charset="0"/>
            </a:endParaRPr>
          </a:p>
          <a:p>
            <a:r>
              <a:rPr lang="es-MX" sz="2400" dirty="0"/>
              <a:t>Leída el acta de votación, se </a:t>
            </a:r>
            <a:r>
              <a:rPr lang="es-MX" sz="2400" dirty="0" err="1"/>
              <a:t>aperturará</a:t>
            </a:r>
            <a:r>
              <a:rPr lang="es-MX" sz="2400" dirty="0"/>
              <a:t> un plazo de un (1) día laboral para que los servidores públicos  puedan presentar inconformidades ante el Comité Electoral, las cuales deberán ser sustentadas mediante el formulario habilitado para tales fines (DIGEIG-DEIG-FORM-010).</a:t>
            </a:r>
          </a:p>
          <a:p>
            <a:r>
              <a:rPr lang="es-MX" sz="2400" dirty="0"/>
              <a:t>Una vez recibidas las inconformidades, el Comité Electoral dispondrá de un plazo de dos (2) días laborales para emitir un escrito de respuesta debidamente motivado, el cual será notificado al recurrente y remitido a la DIGEIG.</a:t>
            </a:r>
          </a:p>
          <a:p>
            <a:r>
              <a:rPr lang="es-MX" sz="2400" dirty="0"/>
              <a:t>Asimismo, la DIGEIG podrá intervenir en última instancia, velando por la correcta aplicación del debido proceso y la debida tutela de los participantes. En los casos de mayor envergadura, el Comité Electoral deberá notificar o remitir el caso a la DIGEIG, la cual será responsable de emitir sus recomendaciones u observaciones al caso, conforme a los plazos establecidos en los procedimientos institucionales de la DIGEIG.</a:t>
            </a:r>
          </a:p>
        </p:txBody>
      </p:sp>
      <p:pic>
        <p:nvPicPr>
          <p:cNvPr id="4" name="Marcador de contenido 3">
            <a:extLst>
              <a:ext uri="{FF2B5EF4-FFF2-40B4-BE49-F238E27FC236}">
                <a16:creationId xmlns:a16="http://schemas.microsoft.com/office/drawing/2014/main" id="{9AE773F4-0CF0-4430-9CB7-5E2C59739A5E}"/>
              </a:ext>
            </a:extLst>
          </p:cNvPr>
          <p:cNvPicPr>
            <a:picLocks noGrp="1" noChangeAspect="1"/>
          </p:cNvPicPr>
          <p:nvPr>
            <p:ph sz="half" idx="1"/>
          </p:nvPr>
        </p:nvPicPr>
        <p:blipFill>
          <a:blip r:embed="rId2"/>
          <a:stretch>
            <a:fillRect/>
          </a:stretch>
        </p:blipFill>
        <p:spPr>
          <a:xfrm>
            <a:off x="1069027" y="1222049"/>
            <a:ext cx="4374643" cy="5813179"/>
          </a:xfrm>
          <a:prstGeom prst="rect">
            <a:avLst/>
          </a:prstGeom>
        </p:spPr>
      </p:pic>
      <p:sp>
        <p:nvSpPr>
          <p:cNvPr id="7" name="Rectangle 6">
            <a:extLst>
              <a:ext uri="{FF2B5EF4-FFF2-40B4-BE49-F238E27FC236}">
                <a16:creationId xmlns:a16="http://schemas.microsoft.com/office/drawing/2014/main" id="{7184E507-AA57-4E09-BFC5-53FA471DD257}"/>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D4B62A25-7B18-424A-9BA2-E109A33D0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Tree>
    <p:extLst>
      <p:ext uri="{BB962C8B-B14F-4D97-AF65-F5344CB8AC3E}">
        <p14:creationId xmlns:p14="http://schemas.microsoft.com/office/powerpoint/2010/main" val="52066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ítulo 30">
            <a:extLst>
              <a:ext uri="{FF2B5EF4-FFF2-40B4-BE49-F238E27FC236}">
                <a16:creationId xmlns:a16="http://schemas.microsoft.com/office/drawing/2014/main" id="{C225504E-D0C8-4A33-A27B-B890F79EF601}"/>
              </a:ext>
            </a:extLst>
          </p:cNvPr>
          <p:cNvSpPr>
            <a:spLocks noGrp="1"/>
          </p:cNvSpPr>
          <p:nvPr>
            <p:ph type="title"/>
          </p:nvPr>
        </p:nvSpPr>
        <p:spPr>
          <a:xfrm>
            <a:off x="982108" y="303254"/>
            <a:ext cx="9890666" cy="755624"/>
          </a:xfrm>
        </p:spPr>
        <p:txBody>
          <a:bodyPr>
            <a:normAutofit/>
          </a:bodyPr>
          <a:lstStyle/>
          <a:p>
            <a:r>
              <a:rPr lang="es-ES" sz="2800" b="1" dirty="0">
                <a:solidFill>
                  <a:srgbClr val="FF0000"/>
                </a:solidFill>
                <a:effectLst/>
                <a:latin typeface="Artifex CF" panose="00000500000000000000" pitchFamily="50" charset="0"/>
                <a:ea typeface="Calibri" panose="020F0502020204030204" pitchFamily="34" charset="0"/>
              </a:rPr>
              <a:t>Remitir Resultados Finales de Votación a DIGEIG</a:t>
            </a:r>
            <a:endParaRPr lang="es-DO" sz="2800" b="1" dirty="0">
              <a:solidFill>
                <a:srgbClr val="FF0000"/>
              </a:solidFill>
              <a:effectLst/>
              <a:latin typeface="Artifex CF" panose="00000500000000000000" pitchFamily="50" charset="0"/>
              <a:ea typeface="Calibri" panose="020F0502020204030204" pitchFamily="34" charset="0"/>
            </a:endParaRPr>
          </a:p>
        </p:txBody>
      </p:sp>
      <p:sp>
        <p:nvSpPr>
          <p:cNvPr id="35" name="Marcador de contenido 34">
            <a:extLst>
              <a:ext uri="{FF2B5EF4-FFF2-40B4-BE49-F238E27FC236}">
                <a16:creationId xmlns:a16="http://schemas.microsoft.com/office/drawing/2014/main" id="{F72C5531-345D-479F-94AC-986BAFE7399E}"/>
              </a:ext>
            </a:extLst>
          </p:cNvPr>
          <p:cNvSpPr>
            <a:spLocks noGrp="1"/>
          </p:cNvSpPr>
          <p:nvPr>
            <p:ph sz="half" idx="2"/>
          </p:nvPr>
        </p:nvSpPr>
        <p:spPr>
          <a:xfrm>
            <a:off x="6061395" y="985803"/>
            <a:ext cx="5487756" cy="4561674"/>
          </a:xfrm>
        </p:spPr>
        <p:txBody>
          <a:bodyPr>
            <a:normAutofit fontScale="25000" lnSpcReduction="20000"/>
          </a:bodyPr>
          <a:lstStyle/>
          <a:p>
            <a:pPr marL="0" indent="0" algn="ctr">
              <a:buNone/>
            </a:pPr>
            <a:r>
              <a:rPr lang="es-ES" sz="9600" b="1" dirty="0">
                <a:latin typeface="Artifex CF" panose="00000500000000000000" pitchFamily="50" charset="0"/>
              </a:rPr>
              <a:t>Paso No. 22</a:t>
            </a:r>
          </a:p>
          <a:p>
            <a:pPr marL="0" indent="0" algn="just">
              <a:lnSpc>
                <a:spcPct val="120000"/>
              </a:lnSpc>
              <a:buNone/>
            </a:pPr>
            <a:r>
              <a:rPr lang="es-ES" sz="8800" dirty="0">
                <a:latin typeface="Artifex CF" panose="00000500000000000000" pitchFamily="50" charset="0"/>
              </a:rPr>
              <a:t>Después de concluir el plazo de Quejas, Reclamaciones y Sugerencias (inconformidades), el Comité Electoral deberá remitir a la DIGEG los resultados finales del proceso (</a:t>
            </a:r>
            <a:r>
              <a:rPr lang="es-ES" sz="8800" b="1" dirty="0">
                <a:latin typeface="Artifex CF" panose="00000500000000000000" pitchFamily="50" charset="0"/>
              </a:rPr>
              <a:t>Acta de Inicio y fin del Proceso Electoral, más el acta del  sistema de votación</a:t>
            </a:r>
            <a:r>
              <a:rPr lang="es-ES" sz="8800" dirty="0">
                <a:latin typeface="Artifex CF" panose="00000500000000000000" pitchFamily="50" charset="0"/>
              </a:rPr>
              <a:t>)  vía el correo electrónico: pncc@digeig.gob.do, indicando los dos (2) candidatos más votados por grupo ocupacional</a:t>
            </a:r>
            <a:r>
              <a:rPr lang="es-ES" sz="8000" dirty="0">
                <a:latin typeface="Artifex CF" panose="00000500000000000000" pitchFamily="50" charset="0"/>
              </a:rPr>
              <a:t>.</a:t>
            </a:r>
          </a:p>
        </p:txBody>
      </p:sp>
      <p:sp>
        <p:nvSpPr>
          <p:cNvPr id="7" name="Rectangle 6">
            <a:extLst>
              <a:ext uri="{FF2B5EF4-FFF2-40B4-BE49-F238E27FC236}">
                <a16:creationId xmlns:a16="http://schemas.microsoft.com/office/drawing/2014/main" id="{9C579963-24C0-47D5-9F53-9579E75E1898}"/>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B6421BD8-F254-45F5-A20E-2F9B1689B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pic>
        <p:nvPicPr>
          <p:cNvPr id="6" name="Imagen 5">
            <a:extLst>
              <a:ext uri="{FF2B5EF4-FFF2-40B4-BE49-F238E27FC236}">
                <a16:creationId xmlns:a16="http://schemas.microsoft.com/office/drawing/2014/main" id="{9A923DC2-3803-157B-10A0-936F954F69D7}"/>
              </a:ext>
            </a:extLst>
          </p:cNvPr>
          <p:cNvPicPr>
            <a:picLocks noChangeAspect="1"/>
          </p:cNvPicPr>
          <p:nvPr/>
        </p:nvPicPr>
        <p:blipFill>
          <a:blip r:embed="rId3">
            <a:extLst>
              <a:ext uri="{28A0092B-C50C-407E-A947-70E740481C1C}">
                <a14:useLocalDpi xmlns:a14="http://schemas.microsoft.com/office/drawing/2010/main" val="0"/>
              </a:ext>
            </a:extLst>
          </a:blip>
          <a:srcRect l="1" t="10180" r="-5529" b="21225"/>
          <a:stretch>
            <a:fillRect/>
          </a:stretch>
        </p:blipFill>
        <p:spPr>
          <a:xfrm>
            <a:off x="1658843" y="985803"/>
            <a:ext cx="3343149" cy="4704197"/>
          </a:xfrm>
          <a:prstGeom prst="rect">
            <a:avLst/>
          </a:prstGeom>
        </p:spPr>
      </p:pic>
    </p:spTree>
    <p:extLst>
      <p:ext uri="{BB962C8B-B14F-4D97-AF65-F5344CB8AC3E}">
        <p14:creationId xmlns:p14="http://schemas.microsoft.com/office/powerpoint/2010/main" val="353089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F81DF8-42CA-9EE1-2994-E8BEA2ABA702}"/>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1A82CD3-A375-EE5E-295D-17F1B2AC60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656142D-DA42-071C-21CD-59BB6DBC53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24" name="Rectangle 23">
              <a:extLst>
                <a:ext uri="{FF2B5EF4-FFF2-40B4-BE49-F238E27FC236}">
                  <a16:creationId xmlns:a16="http://schemas.microsoft.com/office/drawing/2014/main" id="{9779DC0A-85B6-6CA5-9160-FC507383D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A691B2-C956-7CE2-2DAF-E384C19CE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269DFA-F9E7-3998-F898-138722FCD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arcador de contenido 2">
            <a:extLst>
              <a:ext uri="{FF2B5EF4-FFF2-40B4-BE49-F238E27FC236}">
                <a16:creationId xmlns:a16="http://schemas.microsoft.com/office/drawing/2014/main" id="{DD9FE6FA-27E4-40FE-45E2-187FF8301EB5}"/>
              </a:ext>
            </a:extLst>
          </p:cNvPr>
          <p:cNvSpPr>
            <a:spLocks noGrp="1"/>
          </p:cNvSpPr>
          <p:nvPr>
            <p:ph idx="1"/>
          </p:nvPr>
        </p:nvSpPr>
        <p:spPr>
          <a:xfrm>
            <a:off x="717420" y="2763971"/>
            <a:ext cx="10500166" cy="3318140"/>
          </a:xfrm>
        </p:spPr>
        <p:txBody>
          <a:bodyPr>
            <a:normAutofit/>
          </a:bodyPr>
          <a:lstStyle/>
          <a:p>
            <a:pPr marL="0" indent="0" algn="ctr">
              <a:buNone/>
            </a:pPr>
            <a:r>
              <a:rPr lang="es-DO" sz="2400" b="1" dirty="0">
                <a:solidFill>
                  <a:srgbClr val="203C73"/>
                </a:solidFill>
                <a:latin typeface="Artifex CF" panose="00000500000000000000" pitchFamily="50" charset="0"/>
                <a:ea typeface="Federo"/>
                <a:cs typeface="Federo"/>
              </a:rPr>
              <a:t>Funciones de la CIGCN/</a:t>
            </a:r>
            <a:r>
              <a:rPr lang="es-DO" sz="2400" b="1" dirty="0" err="1">
                <a:solidFill>
                  <a:srgbClr val="203C73"/>
                </a:solidFill>
                <a:latin typeface="Artifex CF" panose="00000500000000000000" pitchFamily="50" charset="0"/>
                <a:ea typeface="Federo"/>
                <a:cs typeface="Federo"/>
              </a:rPr>
              <a:t>OI</a:t>
            </a:r>
            <a:r>
              <a:rPr lang="es-DO" sz="2400" b="1" dirty="0">
                <a:solidFill>
                  <a:srgbClr val="203C73"/>
                </a:solidFill>
                <a:latin typeface="Artifex CF" panose="00000500000000000000" pitchFamily="50" charset="0"/>
                <a:ea typeface="Federo"/>
                <a:cs typeface="Federo"/>
              </a:rPr>
              <a:t> </a:t>
            </a:r>
            <a:endParaRPr lang="es-DO" sz="2400" b="1" dirty="0">
              <a:solidFill>
                <a:srgbClr val="203C73"/>
              </a:solidFill>
              <a:latin typeface="Artifex CF" panose="00000500000000000000" pitchFamily="50" charset="0"/>
              <a:ea typeface="Federo"/>
              <a:cs typeface="Federo"/>
              <a:sym typeface="Federo"/>
            </a:endParaRPr>
          </a:p>
          <a:p>
            <a:pPr algn="just"/>
            <a:r>
              <a:rPr lang="es-MX" sz="1800" dirty="0">
                <a:latin typeface="Artifex CF" panose="00000500000000000000" pitchFamily="50" charset="0"/>
                <a:ea typeface="Calibri" panose="020F0502020204030204" pitchFamily="34" charset="0"/>
                <a:sym typeface="Federo"/>
              </a:rPr>
              <a:t>Promover la institucionalización de la ética y el estímulo de conductas íntegras en el servidor público.</a:t>
            </a:r>
          </a:p>
          <a:p>
            <a:pPr algn="just"/>
            <a:r>
              <a:rPr lang="es-MX" sz="1800" dirty="0">
                <a:latin typeface="Artifex CF" panose="00000500000000000000" pitchFamily="50" charset="0"/>
                <a:ea typeface="Calibri" panose="020F0502020204030204" pitchFamily="34" charset="0"/>
                <a:sym typeface="Federo"/>
              </a:rPr>
              <a:t>Vigilar el cumplimiento del código de integridad y conducta de los Servidores Públicos</a:t>
            </a:r>
          </a:p>
          <a:p>
            <a:pPr algn="just"/>
            <a:r>
              <a:rPr lang="es-MX" sz="1800" dirty="0">
                <a:latin typeface="Artifex CF" panose="00000500000000000000" pitchFamily="50" charset="0"/>
                <a:ea typeface="Calibri" panose="020F0502020204030204" pitchFamily="34" charset="0"/>
                <a:sym typeface="Federo"/>
              </a:rPr>
              <a:t>Fungir de órgano operativo para la estandarización de programas y políticas de cumplimiento normativo</a:t>
            </a:r>
          </a:p>
          <a:p>
            <a:pPr algn="just"/>
            <a:r>
              <a:rPr lang="es-MX" sz="1800" dirty="0">
                <a:latin typeface="Artifex CF" panose="00000500000000000000" pitchFamily="50" charset="0"/>
                <a:ea typeface="Calibri" panose="020F0502020204030204" pitchFamily="34" charset="0"/>
                <a:sym typeface="Federo"/>
              </a:rPr>
              <a:t>Prevención de riesgo, antisoborno y manejo de herramientas de integridad gubernamental para así prevenir los actos de corrupción y conflictos de intereses en la Administración Pública.</a:t>
            </a:r>
          </a:p>
          <a:p>
            <a:pPr algn="just"/>
            <a:r>
              <a:rPr lang="es-MX" sz="1800" dirty="0">
                <a:latin typeface="Artifex CF" panose="00000500000000000000" pitchFamily="50" charset="0"/>
                <a:ea typeface="Calibri" panose="020F0502020204030204" pitchFamily="34" charset="0"/>
                <a:sym typeface="Federo"/>
              </a:rPr>
              <a:t>Cumplir con las demás funciones y atribuciones que serán establecidas en los estatutos de la CIGCN/OI.</a:t>
            </a:r>
          </a:p>
        </p:txBody>
      </p:sp>
      <p:pic>
        <p:nvPicPr>
          <p:cNvPr id="7" name="Picture 6" descr="Logo&#10;&#10;Description automatically generated with medium confidence">
            <a:extLst>
              <a:ext uri="{FF2B5EF4-FFF2-40B4-BE49-F238E27FC236}">
                <a16:creationId xmlns:a16="http://schemas.microsoft.com/office/drawing/2014/main" id="{549DFA86-180B-4902-5056-D7FFF1955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27" y="835966"/>
            <a:ext cx="4995353" cy="1598994"/>
          </a:xfrm>
          <a:prstGeom prst="rect">
            <a:avLst/>
          </a:prstGeom>
        </p:spPr>
      </p:pic>
    </p:spTree>
    <p:extLst>
      <p:ext uri="{BB962C8B-B14F-4D97-AF65-F5344CB8AC3E}">
        <p14:creationId xmlns:p14="http://schemas.microsoft.com/office/powerpoint/2010/main" val="159421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2B8D9-9B8A-FD38-BEF0-EFAD24A513F4}"/>
            </a:ext>
          </a:extLst>
        </p:cNvPr>
        <p:cNvGrpSpPr/>
        <p:nvPr/>
      </p:nvGrpSpPr>
      <p:grpSpPr>
        <a:xfrm>
          <a:off x="0" y="0"/>
          <a:ext cx="0" cy="0"/>
          <a:chOff x="0" y="0"/>
          <a:chExt cx="0" cy="0"/>
        </a:xfrm>
      </p:grpSpPr>
      <p:sp>
        <p:nvSpPr>
          <p:cNvPr id="31" name="Título 30">
            <a:extLst>
              <a:ext uri="{FF2B5EF4-FFF2-40B4-BE49-F238E27FC236}">
                <a16:creationId xmlns:a16="http://schemas.microsoft.com/office/drawing/2014/main" id="{2772DA59-1D45-4FA5-1355-899136C84186}"/>
              </a:ext>
            </a:extLst>
          </p:cNvPr>
          <p:cNvSpPr>
            <a:spLocks noGrp="1"/>
          </p:cNvSpPr>
          <p:nvPr>
            <p:ph type="title"/>
          </p:nvPr>
        </p:nvSpPr>
        <p:spPr>
          <a:xfrm>
            <a:off x="879713" y="843280"/>
            <a:ext cx="6014573" cy="5586549"/>
          </a:xfrm>
        </p:spPr>
        <p:txBody>
          <a:bodyPr>
            <a:normAutofit fontScale="90000"/>
          </a:bodyPr>
          <a:lstStyle/>
          <a:p>
            <a:pPr algn="just"/>
            <a:r>
              <a:rPr lang="es-MX" sz="2000" b="1" dirty="0"/>
              <a:t>PASO NO. 23. Validación del proceso de escogencia de representantes electos</a:t>
            </a:r>
            <a:br>
              <a:rPr lang="es-MX" sz="2000" dirty="0"/>
            </a:br>
            <a:r>
              <a:rPr lang="es-MX" sz="2000" dirty="0"/>
              <a:t>La DIGEIG validará, de manera virtual/electrónica, el proceso de escogencia de los representantes electos por cada grupo ocupacional, conforme a la normativa vigente, a partir de la documentación remitida por el área de Recursos Humanos, en su calidad de presidencia del Comité Electoral, verificando el cumplimiento del cronograma y la entrega de todas las evidencias dentro del plazo correspondiente, y solicitando, de ser necesario, la matriz de datos de los miembros de la CIGCN u </a:t>
            </a:r>
            <a:r>
              <a:rPr lang="es-MX" sz="2000" dirty="0" err="1"/>
              <a:t>OI</a:t>
            </a:r>
            <a:r>
              <a:rPr lang="es-MX" sz="2000" dirty="0"/>
              <a:t>.</a:t>
            </a:r>
            <a:br>
              <a:rPr lang="es-MX" sz="2000" dirty="0"/>
            </a:br>
            <a:r>
              <a:rPr lang="es-MX" sz="2000" b="1" dirty="0"/>
              <a:t>PASO NO. 24. Proceso de habilitación</a:t>
            </a:r>
            <a:br>
              <a:rPr lang="es-MX" sz="2000" dirty="0"/>
            </a:br>
            <a:r>
              <a:rPr lang="es-MX" sz="2000" dirty="0"/>
              <a:t>Inicia el proceso de habilitación de los miembros electos con el Programa de Inducción que la DIGEIG dispondrá a la MAE de cada institución.</a:t>
            </a:r>
            <a:br>
              <a:rPr lang="es-MX" sz="2000" dirty="0"/>
            </a:br>
            <a:r>
              <a:rPr lang="es-MX" sz="2000" b="1" dirty="0"/>
              <a:t>PASO NO. 25. Juramentación de los miembros electos</a:t>
            </a:r>
            <a:br>
              <a:rPr lang="es-MX" sz="2000" dirty="0"/>
            </a:br>
            <a:r>
              <a:rPr lang="es-MX" sz="2000" dirty="0"/>
              <a:t>Una vez finalizado el proceso de habilitación de las Comisiones de Integridad Gubernamental y Cumplimiento Normativo, la MAE de cada institución coordinará con la DIGEIG el acto de juramentación de su CIGCN.</a:t>
            </a:r>
          </a:p>
        </p:txBody>
      </p:sp>
      <p:sp>
        <p:nvSpPr>
          <p:cNvPr id="7" name="Rectangle 6">
            <a:extLst>
              <a:ext uri="{FF2B5EF4-FFF2-40B4-BE49-F238E27FC236}">
                <a16:creationId xmlns:a16="http://schemas.microsoft.com/office/drawing/2014/main" id="{A753836A-05D9-780F-505C-7D7CEFF6427C}"/>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26A96DB9-AD2C-435E-79F0-7A5561845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pic>
        <p:nvPicPr>
          <p:cNvPr id="3" name="Imagen 2">
            <a:extLst>
              <a:ext uri="{FF2B5EF4-FFF2-40B4-BE49-F238E27FC236}">
                <a16:creationId xmlns:a16="http://schemas.microsoft.com/office/drawing/2014/main" id="{F55F970C-6493-D25D-1E5E-EB385C001F60}"/>
              </a:ext>
            </a:extLst>
          </p:cNvPr>
          <p:cNvPicPr>
            <a:picLocks noChangeAspect="1"/>
          </p:cNvPicPr>
          <p:nvPr/>
        </p:nvPicPr>
        <p:blipFill>
          <a:blip r:embed="rId3">
            <a:extLst>
              <a:ext uri="{28A0092B-C50C-407E-A947-70E740481C1C}">
                <a14:useLocalDpi xmlns:a14="http://schemas.microsoft.com/office/drawing/2010/main" val="0"/>
              </a:ext>
            </a:extLst>
          </a:blip>
          <a:srcRect l="437" t="27834" r="-292" b="30348"/>
          <a:stretch>
            <a:fillRect/>
          </a:stretch>
        </p:blipFill>
        <p:spPr>
          <a:xfrm>
            <a:off x="7174559" y="1505204"/>
            <a:ext cx="4244073" cy="3847591"/>
          </a:xfrm>
          <a:prstGeom prst="rect">
            <a:avLst/>
          </a:prstGeom>
        </p:spPr>
      </p:pic>
    </p:spTree>
    <p:extLst>
      <p:ext uri="{BB962C8B-B14F-4D97-AF65-F5344CB8AC3E}">
        <p14:creationId xmlns:p14="http://schemas.microsoft.com/office/powerpoint/2010/main" val="3630595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FC8991-C272-4238-95B8-E15AF94E39B0}"/>
              </a:ext>
            </a:extLst>
          </p:cNvPr>
          <p:cNvSpPr/>
          <p:nvPr/>
        </p:nvSpPr>
        <p:spPr>
          <a:xfrm>
            <a:off x="0" y="0"/>
            <a:ext cx="12192000" cy="6857999"/>
          </a:xfrm>
          <a:prstGeom prst="rect">
            <a:avLst/>
          </a:prstGeom>
          <a:solidFill>
            <a:srgbClr val="203C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 name="Subtitle 7">
            <a:extLst>
              <a:ext uri="{FF2B5EF4-FFF2-40B4-BE49-F238E27FC236}">
                <a16:creationId xmlns:a16="http://schemas.microsoft.com/office/drawing/2014/main" id="{A6495ED3-271F-4D61-BCB1-6F94E64371FD}"/>
              </a:ext>
            </a:extLst>
          </p:cNvPr>
          <p:cNvSpPr txBox="1">
            <a:spLocks/>
          </p:cNvSpPr>
          <p:nvPr/>
        </p:nvSpPr>
        <p:spPr>
          <a:xfrm>
            <a:off x="1524000" y="2054087"/>
            <a:ext cx="9144000" cy="43467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p:txBody>
      </p:sp>
      <p:sp>
        <p:nvSpPr>
          <p:cNvPr id="2" name="Título 1">
            <a:extLst>
              <a:ext uri="{FF2B5EF4-FFF2-40B4-BE49-F238E27FC236}">
                <a16:creationId xmlns:a16="http://schemas.microsoft.com/office/drawing/2014/main" id="{B2109174-AB3D-467E-B3F5-6894208FFBFD}"/>
              </a:ext>
            </a:extLst>
          </p:cNvPr>
          <p:cNvSpPr>
            <a:spLocks noGrp="1"/>
          </p:cNvSpPr>
          <p:nvPr>
            <p:ph type="title"/>
          </p:nvPr>
        </p:nvSpPr>
        <p:spPr>
          <a:xfrm>
            <a:off x="838198" y="3944203"/>
            <a:ext cx="10515600" cy="2814406"/>
          </a:xfrm>
        </p:spPr>
        <p:txBody>
          <a:bodyPr/>
          <a:lstStyle/>
          <a:p>
            <a:r>
              <a:rPr lang="es-ES" b="1" dirty="0"/>
              <a:t> </a:t>
            </a:r>
            <a:endParaRPr lang="en-US" b="1" dirty="0"/>
          </a:p>
        </p:txBody>
      </p:sp>
      <p:sp>
        <p:nvSpPr>
          <p:cNvPr id="4" name="Marcador de contenido 3">
            <a:extLst>
              <a:ext uri="{FF2B5EF4-FFF2-40B4-BE49-F238E27FC236}">
                <a16:creationId xmlns:a16="http://schemas.microsoft.com/office/drawing/2014/main" id="{5A5525CE-888C-4579-AEBD-2FA073CB9D88}"/>
              </a:ext>
            </a:extLst>
          </p:cNvPr>
          <p:cNvSpPr>
            <a:spLocks noGrp="1"/>
          </p:cNvSpPr>
          <p:nvPr>
            <p:ph idx="1"/>
          </p:nvPr>
        </p:nvSpPr>
        <p:spPr>
          <a:xfrm>
            <a:off x="1086641" y="3033906"/>
            <a:ext cx="10018713" cy="790185"/>
          </a:xfrm>
        </p:spPr>
        <p:txBody>
          <a:bodyPr>
            <a:normAutofit fontScale="92500" lnSpcReduction="20000"/>
          </a:bodyPr>
          <a:lstStyle/>
          <a:p>
            <a:pPr marL="0" indent="0" algn="ctr">
              <a:buNone/>
            </a:pPr>
            <a:r>
              <a:rPr lang="es-DO" sz="6000" dirty="0">
                <a:solidFill>
                  <a:schemeClr val="bg1"/>
                </a:solidFill>
                <a:latin typeface="Artifex CF" panose="00000500000000000000" pitchFamily="50" charset="0"/>
              </a:rPr>
              <a:t>¡Muchas Gracias!</a:t>
            </a:r>
            <a:endParaRPr lang="es-DO" sz="3600" dirty="0">
              <a:solidFill>
                <a:schemeClr val="bg1"/>
              </a:solidFill>
              <a:latin typeface="Artifex CF" panose="00000500000000000000" pitchFamily="50" charset="0"/>
            </a:endParaRPr>
          </a:p>
        </p:txBody>
      </p:sp>
      <p:sp>
        <p:nvSpPr>
          <p:cNvPr id="12" name="Title 7">
            <a:extLst>
              <a:ext uri="{FF2B5EF4-FFF2-40B4-BE49-F238E27FC236}">
                <a16:creationId xmlns:a16="http://schemas.microsoft.com/office/drawing/2014/main" id="{32DAA633-1507-4F14-85D1-E169E3ABB9F6}"/>
              </a:ext>
            </a:extLst>
          </p:cNvPr>
          <p:cNvSpPr txBox="1">
            <a:spLocks/>
          </p:cNvSpPr>
          <p:nvPr/>
        </p:nvSpPr>
        <p:spPr>
          <a:xfrm>
            <a:off x="1977603" y="2332382"/>
            <a:ext cx="9719094" cy="63610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200" dirty="0">
                <a:solidFill>
                  <a:schemeClr val="bg1"/>
                </a:solidFill>
                <a:latin typeface="Gotham"/>
              </a:rPr>
              <a:t>                                       </a:t>
            </a:r>
            <a:endParaRPr lang="en-US" sz="4800" b="1" dirty="0">
              <a:solidFill>
                <a:schemeClr val="tx1"/>
              </a:solidFill>
              <a:latin typeface="Gotham"/>
            </a:endParaRPr>
          </a:p>
        </p:txBody>
      </p:sp>
      <p:pic>
        <p:nvPicPr>
          <p:cNvPr id="8" name="Content Placeholder 5">
            <a:extLst>
              <a:ext uri="{FF2B5EF4-FFF2-40B4-BE49-F238E27FC236}">
                <a16:creationId xmlns:a16="http://schemas.microsoft.com/office/drawing/2014/main" id="{8F23BEFB-5B03-47BF-94F1-96A0565A973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
        <p:nvSpPr>
          <p:cNvPr id="10" name="Rectángulo 1">
            <a:extLst>
              <a:ext uri="{FF2B5EF4-FFF2-40B4-BE49-F238E27FC236}">
                <a16:creationId xmlns:a16="http://schemas.microsoft.com/office/drawing/2014/main" id="{B955D684-5B70-4C66-8097-9BEAFF6442E6}"/>
              </a:ext>
            </a:extLst>
          </p:cNvPr>
          <p:cNvSpPr/>
          <p:nvPr/>
        </p:nvSpPr>
        <p:spPr>
          <a:xfrm rot="5400000">
            <a:off x="6069112" y="2216622"/>
            <a:ext cx="53776" cy="34651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101353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ABB7F9-BE61-DCA8-6039-5B945A54EEC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56F79333-AC15-FE75-D802-8D3A047E3B24}"/>
              </a:ext>
            </a:extLst>
          </p:cNvPr>
          <p:cNvSpPr txBox="1"/>
          <p:nvPr/>
        </p:nvSpPr>
        <p:spPr>
          <a:xfrm>
            <a:off x="5096286" y="1138036"/>
            <a:ext cx="6016847" cy="140247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b="1">
                <a:latin typeface="+mj-lt"/>
                <a:ea typeface="+mj-ea"/>
                <a:cs typeface="+mj-cs"/>
              </a:rPr>
              <a:t>Marco Legal de la CIGCN y OI</a:t>
            </a:r>
          </a:p>
          <a:p>
            <a:pPr defTabSz="914400">
              <a:lnSpc>
                <a:spcPct val="90000"/>
              </a:lnSpc>
              <a:spcBef>
                <a:spcPct val="0"/>
              </a:spcBef>
              <a:spcAft>
                <a:spcPts val="600"/>
              </a:spcAft>
            </a:pPr>
            <a:endParaRPr lang="en-US" sz="3200">
              <a:latin typeface="+mj-lt"/>
              <a:ea typeface="+mj-ea"/>
              <a:cs typeface="+mj-cs"/>
            </a:endParaRPr>
          </a:p>
        </p:txBody>
      </p:sp>
      <p:sp>
        <p:nvSpPr>
          <p:cNvPr id="40" name="Rectangle 39">
            <a:extLst>
              <a:ext uri="{FF2B5EF4-FFF2-40B4-BE49-F238E27FC236}">
                <a16:creationId xmlns:a16="http://schemas.microsoft.com/office/drawing/2014/main" id="{6F209EA8-3A96-D3E7-D7E9-CC5422FBC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85187" cy="6857999"/>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B5358970-7FC4-A04C-6D6E-868F182FB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81" y="1498294"/>
            <a:ext cx="2798619" cy="1457776"/>
          </a:xfrm>
          <a:prstGeom prst="rect">
            <a:avLst/>
          </a:prstGeom>
        </p:spPr>
      </p:pic>
      <p:cxnSp>
        <p:nvCxnSpPr>
          <p:cNvPr id="42" name="Straight Connector 4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5170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476283E7-82D4-25F9-7E99-45E4C889A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588" y="3676674"/>
            <a:ext cx="2612003" cy="1683032"/>
          </a:xfrm>
          <a:prstGeom prst="rect">
            <a:avLst/>
          </a:prstGeom>
        </p:spPr>
      </p:pic>
      <p:graphicFrame>
        <p:nvGraphicFramePr>
          <p:cNvPr id="28" name="Marcador de contenido 2">
            <a:extLst>
              <a:ext uri="{FF2B5EF4-FFF2-40B4-BE49-F238E27FC236}">
                <a16:creationId xmlns:a16="http://schemas.microsoft.com/office/drawing/2014/main" id="{4A150211-ACEC-9BA0-EA28-AB5812AAC58C}"/>
              </a:ext>
            </a:extLst>
          </p:cNvPr>
          <p:cNvGraphicFramePr>
            <a:graphicFrameLocks noGrp="1"/>
          </p:cNvGraphicFramePr>
          <p:nvPr>
            <p:ph idx="1"/>
            <p:extLst>
              <p:ext uri="{D42A27DB-BD31-4B8C-83A1-F6EECF244321}">
                <p14:modId xmlns:p14="http://schemas.microsoft.com/office/powerpoint/2010/main" val="2318027637"/>
              </p:ext>
            </p:extLst>
          </p:nvPr>
        </p:nvGraphicFramePr>
        <p:xfrm>
          <a:off x="5096286" y="2551176"/>
          <a:ext cx="6016847" cy="3591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169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FEEA73-3815-3207-F823-7831000D997D}"/>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sX0" fmla="*/ 0 w 1554480"/>
              <a:gd name="csY0" fmla="*/ 0 h 18288"/>
              <a:gd name="csX1" fmla="*/ 549250 w 1554480"/>
              <a:gd name="csY1" fmla="*/ 0 h 18288"/>
              <a:gd name="csX2" fmla="*/ 1082954 w 1554480"/>
              <a:gd name="csY2" fmla="*/ 0 h 18288"/>
              <a:gd name="csX3" fmla="*/ 1554480 w 1554480"/>
              <a:gd name="csY3" fmla="*/ 0 h 18288"/>
              <a:gd name="csX4" fmla="*/ 1554480 w 1554480"/>
              <a:gd name="csY4" fmla="*/ 18288 h 18288"/>
              <a:gd name="csX5" fmla="*/ 1067410 w 1554480"/>
              <a:gd name="csY5" fmla="*/ 18288 h 18288"/>
              <a:gd name="csX6" fmla="*/ 549250 w 1554480"/>
              <a:gd name="csY6" fmla="*/ 18288 h 18288"/>
              <a:gd name="csX7" fmla="*/ 0 w 1554480"/>
              <a:gd name="csY7" fmla="*/ 18288 h 18288"/>
              <a:gd name="csX8" fmla="*/ 0 w 1554480"/>
              <a:gd name="csY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 name="Marcador de contenido 2">
            <a:extLst>
              <a:ext uri="{FF2B5EF4-FFF2-40B4-BE49-F238E27FC236}">
                <a16:creationId xmlns:a16="http://schemas.microsoft.com/office/drawing/2014/main" id="{2CF2ABF1-A7F4-5DFB-C805-EDCFA08C8B04}"/>
              </a:ext>
            </a:extLst>
          </p:cNvPr>
          <p:cNvSpPr>
            <a:spLocks noGrp="1"/>
          </p:cNvSpPr>
          <p:nvPr>
            <p:ph idx="1"/>
          </p:nvPr>
        </p:nvSpPr>
        <p:spPr>
          <a:xfrm>
            <a:off x="5568695" y="457200"/>
            <a:ext cx="6309360" cy="1929384"/>
          </a:xfrm>
        </p:spPr>
        <p:txBody>
          <a:bodyPr anchor="ctr">
            <a:normAutofit/>
          </a:bodyPr>
          <a:lstStyle/>
          <a:p>
            <a:pPr marL="0" indent="0">
              <a:buNone/>
            </a:pPr>
            <a:r>
              <a:rPr lang="es-DO" sz="6000" b="1" dirty="0">
                <a:latin typeface="Artifex CF" panose="00000500000000000000" pitchFamily="50" charset="0"/>
                <a:ea typeface="Federo"/>
                <a:cs typeface="Federo"/>
              </a:rPr>
              <a:t>Fase Preparatoria</a:t>
            </a:r>
            <a:endParaRPr lang="es-MX" sz="6000" b="1" dirty="0">
              <a:latin typeface="Artifex CF" panose="00000500000000000000" pitchFamily="50" charset="0"/>
              <a:ea typeface="Federo"/>
              <a:cs typeface="Federo"/>
              <a:sym typeface="Federo"/>
            </a:endParaRPr>
          </a:p>
        </p:txBody>
      </p:sp>
      <p:pic>
        <p:nvPicPr>
          <p:cNvPr id="4" name="Imagen 3">
            <a:extLst>
              <a:ext uri="{FF2B5EF4-FFF2-40B4-BE49-F238E27FC236}">
                <a16:creationId xmlns:a16="http://schemas.microsoft.com/office/drawing/2014/main" id="{9010EBAF-4873-09F8-C373-6CBE3C59F6B7}"/>
              </a:ext>
            </a:extLst>
          </p:cNvPr>
          <p:cNvPicPr>
            <a:picLocks noChangeAspect="1"/>
          </p:cNvPicPr>
          <p:nvPr/>
        </p:nvPicPr>
        <p:blipFill>
          <a:blip r:embed="rId2">
            <a:extLst>
              <a:ext uri="{28A0092B-C50C-407E-A947-70E740481C1C}">
                <a14:useLocalDpi xmlns:a14="http://schemas.microsoft.com/office/drawing/2010/main" val="0"/>
              </a:ext>
            </a:extLst>
          </a:blip>
          <a:srcRect r="976" b="-2"/>
          <a:stretch>
            <a:fillRect/>
          </a:stretch>
        </p:blipFill>
        <p:spPr>
          <a:xfrm>
            <a:off x="870668" y="2386584"/>
            <a:ext cx="3827360" cy="2490497"/>
          </a:xfrm>
          <a:prstGeom prst="rect">
            <a:avLst/>
          </a:prstGeom>
        </p:spPr>
      </p:pic>
      <p:pic>
        <p:nvPicPr>
          <p:cNvPr id="8" name="Imagen 7">
            <a:extLst>
              <a:ext uri="{FF2B5EF4-FFF2-40B4-BE49-F238E27FC236}">
                <a16:creationId xmlns:a16="http://schemas.microsoft.com/office/drawing/2014/main" id="{D6B2B9B9-9537-479F-047D-A07393E59F73}"/>
              </a:ext>
            </a:extLst>
          </p:cNvPr>
          <p:cNvPicPr>
            <a:picLocks noChangeAspect="1"/>
          </p:cNvPicPr>
          <p:nvPr/>
        </p:nvPicPr>
        <p:blipFill>
          <a:blip r:embed="rId3">
            <a:extLst>
              <a:ext uri="{28A0092B-C50C-407E-A947-70E740481C1C}">
                <a14:useLocalDpi xmlns:a14="http://schemas.microsoft.com/office/drawing/2010/main" val="0"/>
              </a:ext>
            </a:extLst>
          </a:blip>
          <a:srcRect l="8145" r="11912" b="-5"/>
          <a:stretch>
            <a:fillRect/>
          </a:stretch>
        </p:blipFill>
        <p:spPr>
          <a:xfrm>
            <a:off x="6733436" y="2386583"/>
            <a:ext cx="3979877" cy="2490497"/>
          </a:xfrm>
          <a:prstGeom prst="rect">
            <a:avLst/>
          </a:prstGeom>
        </p:spPr>
      </p:pic>
    </p:spTree>
    <p:extLst>
      <p:ext uri="{BB962C8B-B14F-4D97-AF65-F5344CB8AC3E}">
        <p14:creationId xmlns:p14="http://schemas.microsoft.com/office/powerpoint/2010/main" val="309776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378D5C-3B40-EF12-3D96-96F817E56AC9}"/>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11FB1D0-D026-A519-C757-A926BC256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78BA896-B4A8-8292-6E8E-B5F8EE1655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24" name="Rectangle 23">
              <a:extLst>
                <a:ext uri="{FF2B5EF4-FFF2-40B4-BE49-F238E27FC236}">
                  <a16:creationId xmlns:a16="http://schemas.microsoft.com/office/drawing/2014/main" id="{E8F32FEA-AFFE-B678-1AF0-C1B53F740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7564F20-6806-F75C-7DA0-89EEEBCBC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6D128C3-66F0-C48F-8F14-2BDFEE6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Imagen 5">
            <a:extLst>
              <a:ext uri="{FF2B5EF4-FFF2-40B4-BE49-F238E27FC236}">
                <a16:creationId xmlns:a16="http://schemas.microsoft.com/office/drawing/2014/main" id="{733CFC72-DFDE-E777-C0F0-9EE0B4747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2859" y="5186725"/>
            <a:ext cx="2769545" cy="1442631"/>
          </a:xfrm>
          <a:prstGeom prst="rect">
            <a:avLst/>
          </a:prstGeom>
        </p:spPr>
      </p:pic>
      <p:pic>
        <p:nvPicPr>
          <p:cNvPr id="5" name="Imagen 4">
            <a:extLst>
              <a:ext uri="{FF2B5EF4-FFF2-40B4-BE49-F238E27FC236}">
                <a16:creationId xmlns:a16="http://schemas.microsoft.com/office/drawing/2014/main" id="{2AFF11C0-1CB2-FE19-191D-1688659C0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96" y="5186725"/>
            <a:ext cx="2238911" cy="1442631"/>
          </a:xfrm>
          <a:prstGeom prst="rect">
            <a:avLst/>
          </a:prstGeom>
        </p:spPr>
      </p:pic>
      <p:sp>
        <p:nvSpPr>
          <p:cNvPr id="3" name="Marcador de contenido 2">
            <a:extLst>
              <a:ext uri="{FF2B5EF4-FFF2-40B4-BE49-F238E27FC236}">
                <a16:creationId xmlns:a16="http://schemas.microsoft.com/office/drawing/2014/main" id="{9DEC438E-BBCA-9085-29B8-2F9F84849C8C}"/>
              </a:ext>
            </a:extLst>
          </p:cNvPr>
          <p:cNvSpPr>
            <a:spLocks noGrp="1"/>
          </p:cNvSpPr>
          <p:nvPr>
            <p:ph idx="1"/>
          </p:nvPr>
        </p:nvSpPr>
        <p:spPr>
          <a:xfrm>
            <a:off x="580600" y="2500321"/>
            <a:ext cx="10500166" cy="3318140"/>
          </a:xfrm>
        </p:spPr>
        <p:txBody>
          <a:bodyPr>
            <a:normAutofit/>
          </a:bodyPr>
          <a:lstStyle/>
          <a:p>
            <a:pPr marL="0" indent="0" algn="ctr">
              <a:buNone/>
            </a:pPr>
            <a:r>
              <a:rPr lang="es-ES" sz="2400" b="1" dirty="0">
                <a:latin typeface="Artifex CF" panose="00000500000000000000" pitchFamily="50" charset="0"/>
                <a:cs typeface="Calibri" panose="020F0502020204030204" pitchFamily="34" charset="0"/>
              </a:rPr>
              <a:t>Convocatoria para celebración de Asamblea electoral</a:t>
            </a:r>
          </a:p>
          <a:p>
            <a:pPr marL="0" indent="0" algn="ctr">
              <a:buNone/>
            </a:pPr>
            <a:endParaRPr lang="es-ES" sz="2400" b="1" dirty="0">
              <a:latin typeface="Artifex CF" panose="00000500000000000000" pitchFamily="50" charset="0"/>
              <a:cs typeface="Calibri" panose="020F0502020204030204" pitchFamily="34" charset="0"/>
            </a:endParaRPr>
          </a:p>
        </p:txBody>
      </p:sp>
      <p:pic>
        <p:nvPicPr>
          <p:cNvPr id="7" name="Picture 6" descr="Logo&#10;&#10;Description automatically generated with medium confidence">
            <a:extLst>
              <a:ext uri="{FF2B5EF4-FFF2-40B4-BE49-F238E27FC236}">
                <a16:creationId xmlns:a16="http://schemas.microsoft.com/office/drawing/2014/main" id="{39D8C7A0-AF3F-C478-D143-B12A5BB402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827" y="835966"/>
            <a:ext cx="4995353" cy="1598994"/>
          </a:xfrm>
          <a:prstGeom prst="rect">
            <a:avLst/>
          </a:prstGeom>
        </p:spPr>
      </p:pic>
      <p:pic>
        <p:nvPicPr>
          <p:cNvPr id="2" name="Marcador de contenido 7" descr="Interfaz de usuario gráfica, Texto, Aplicación, Word&#10;&#10;Descripción generada automáticamente">
            <a:extLst>
              <a:ext uri="{FF2B5EF4-FFF2-40B4-BE49-F238E27FC236}">
                <a16:creationId xmlns:a16="http://schemas.microsoft.com/office/drawing/2014/main" id="{E99F2002-2B73-8F78-27DF-5DF47BFB986A}"/>
              </a:ext>
            </a:extLst>
          </p:cNvPr>
          <p:cNvPicPr>
            <a:picLocks noChangeAspect="1"/>
          </p:cNvPicPr>
          <p:nvPr/>
        </p:nvPicPr>
        <p:blipFill rotWithShape="1">
          <a:blip r:embed="rId5"/>
          <a:srcRect l="35887" t="29146" r="35789" b="7143"/>
          <a:stretch>
            <a:fillRect/>
          </a:stretch>
        </p:blipFill>
        <p:spPr bwMode="auto">
          <a:xfrm>
            <a:off x="6096000" y="3629549"/>
            <a:ext cx="3248017" cy="2983630"/>
          </a:xfrm>
          <a:prstGeom prst="rect">
            <a:avLst/>
          </a:prstGeom>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D4AAFB6F-B9F8-F84E-EA0A-CB6060D51EDD}"/>
              </a:ext>
            </a:extLst>
          </p:cNvPr>
          <p:cNvSpPr txBox="1"/>
          <p:nvPr/>
        </p:nvSpPr>
        <p:spPr>
          <a:xfrm>
            <a:off x="2508507" y="2845312"/>
            <a:ext cx="6807201" cy="1200329"/>
          </a:xfrm>
          <a:prstGeom prst="rect">
            <a:avLst/>
          </a:prstGeom>
          <a:noFill/>
        </p:spPr>
        <p:txBody>
          <a:bodyPr wrap="square" rtlCol="0">
            <a:spAutoFit/>
          </a:bodyPr>
          <a:lstStyle/>
          <a:p>
            <a:pPr algn="just"/>
            <a:r>
              <a:rPr lang="es-ES" dirty="0">
                <a:latin typeface="Artifex CF" panose="00000500000000000000" pitchFamily="50" charset="0"/>
                <a:ea typeface="Calibri" panose="020F0502020204030204" pitchFamily="34" charset="0"/>
              </a:rPr>
              <a:t>La DIGEIG procederá a convocar a las instituciones para la celebración de la Asamblea Electoral. En cuanto se publique la convocatoria deberán pasar al siguiente paso.</a:t>
            </a:r>
            <a:endParaRPr lang="es-DO" dirty="0">
              <a:latin typeface="Arial" panose="020B0604020202020204" pitchFamily="34" charset="0"/>
              <a:ea typeface="Calibri" panose="020F0502020204030204" pitchFamily="34" charset="0"/>
            </a:endParaRPr>
          </a:p>
          <a:p>
            <a:endParaRPr lang="es-DO" dirty="0"/>
          </a:p>
        </p:txBody>
      </p:sp>
    </p:spTree>
    <p:extLst>
      <p:ext uri="{BB962C8B-B14F-4D97-AF65-F5344CB8AC3E}">
        <p14:creationId xmlns:p14="http://schemas.microsoft.com/office/powerpoint/2010/main" val="1323802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901ACF-6859-0E1F-6A6D-11C53E18D67A}"/>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CCFD566-3488-F48B-8498-A122E3E98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4B530DF-6DF2-0326-81AB-7AD4AB96E6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24" name="Rectangle 23">
              <a:extLst>
                <a:ext uri="{FF2B5EF4-FFF2-40B4-BE49-F238E27FC236}">
                  <a16:creationId xmlns:a16="http://schemas.microsoft.com/office/drawing/2014/main" id="{04EFBC70-A843-F845-B95F-562DFF4A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9D2365-8833-4586-F7ED-AE429D486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70D8A1B-B131-E020-EB5E-8F8ABDFF2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Logo&#10;&#10;Description automatically generated with medium confidence">
            <a:extLst>
              <a:ext uri="{FF2B5EF4-FFF2-40B4-BE49-F238E27FC236}">
                <a16:creationId xmlns:a16="http://schemas.microsoft.com/office/drawing/2014/main" id="{90F10DFF-4168-63DB-19EB-6A2FB4585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827" y="835966"/>
            <a:ext cx="4995353" cy="1598994"/>
          </a:xfrm>
          <a:prstGeom prst="rect">
            <a:avLst/>
          </a:prstGeom>
        </p:spPr>
      </p:pic>
      <p:sp>
        <p:nvSpPr>
          <p:cNvPr id="9" name="CuadroTexto 8">
            <a:extLst>
              <a:ext uri="{FF2B5EF4-FFF2-40B4-BE49-F238E27FC236}">
                <a16:creationId xmlns:a16="http://schemas.microsoft.com/office/drawing/2014/main" id="{7EE7A17B-7F79-52A7-48F8-C566671D1B89}"/>
              </a:ext>
            </a:extLst>
          </p:cNvPr>
          <p:cNvSpPr txBox="1"/>
          <p:nvPr/>
        </p:nvSpPr>
        <p:spPr>
          <a:xfrm>
            <a:off x="1168257" y="2444208"/>
            <a:ext cx="5314353" cy="523220"/>
          </a:xfrm>
          <a:prstGeom prst="rect">
            <a:avLst/>
          </a:prstGeom>
          <a:noFill/>
        </p:spPr>
        <p:txBody>
          <a:bodyPr wrap="square" rtlCol="0">
            <a:spAutoFit/>
          </a:bodyPr>
          <a:lstStyle/>
          <a:p>
            <a:r>
              <a:rPr lang="es-ES" sz="2800" b="1" dirty="0">
                <a:latin typeface="Artifex CF" panose="00000500000000000000" pitchFamily="50" charset="0"/>
              </a:rPr>
              <a:t>Cronograma</a:t>
            </a:r>
            <a:r>
              <a:rPr lang="es-ES" sz="2800" b="1" dirty="0">
                <a:solidFill>
                  <a:srgbClr val="FF0000"/>
                </a:solidFill>
                <a:latin typeface="Artifex CF" panose="00000500000000000000" pitchFamily="50" charset="0"/>
              </a:rPr>
              <a:t> </a:t>
            </a:r>
            <a:endParaRPr lang="es-DO" sz="2800" dirty="0"/>
          </a:p>
        </p:txBody>
      </p:sp>
      <p:pic>
        <p:nvPicPr>
          <p:cNvPr id="10" name="Marcador de contenido 9">
            <a:extLst>
              <a:ext uri="{FF2B5EF4-FFF2-40B4-BE49-F238E27FC236}">
                <a16:creationId xmlns:a16="http://schemas.microsoft.com/office/drawing/2014/main" id="{F39C1931-9A62-329A-CE4E-43730E98AA1B}"/>
              </a:ext>
            </a:extLst>
          </p:cNvPr>
          <p:cNvPicPr>
            <a:picLocks noGrp="1" noChangeAspect="1"/>
          </p:cNvPicPr>
          <p:nvPr>
            <p:ph idx="1"/>
          </p:nvPr>
        </p:nvPicPr>
        <p:blipFill>
          <a:blip r:embed="rId3"/>
          <a:stretch>
            <a:fillRect/>
          </a:stretch>
        </p:blipFill>
        <p:spPr>
          <a:xfrm>
            <a:off x="1038061" y="3496942"/>
            <a:ext cx="4376138" cy="2403475"/>
          </a:xfrm>
          <a:prstGeom prst="rect">
            <a:avLst/>
          </a:prstGeom>
        </p:spPr>
      </p:pic>
      <p:sp>
        <p:nvSpPr>
          <p:cNvPr id="15" name="CuadroTexto 14">
            <a:extLst>
              <a:ext uri="{FF2B5EF4-FFF2-40B4-BE49-F238E27FC236}">
                <a16:creationId xmlns:a16="http://schemas.microsoft.com/office/drawing/2014/main" id="{C530F024-89CA-6101-BAE4-D03FF0869067}"/>
              </a:ext>
            </a:extLst>
          </p:cNvPr>
          <p:cNvSpPr txBox="1"/>
          <p:nvPr/>
        </p:nvSpPr>
        <p:spPr>
          <a:xfrm>
            <a:off x="6257349" y="3496942"/>
            <a:ext cx="4896590" cy="2308324"/>
          </a:xfrm>
          <a:prstGeom prst="rect">
            <a:avLst/>
          </a:prstGeom>
          <a:noFill/>
        </p:spPr>
        <p:txBody>
          <a:bodyPr wrap="square" rtlCol="0">
            <a:spAutoFit/>
          </a:bodyPr>
          <a:lstStyle/>
          <a:p>
            <a:pPr algn="ctr"/>
            <a:r>
              <a:rPr lang="es-DO" b="1" dirty="0">
                <a:latin typeface="Artifex CF" panose="00000500000000000000" pitchFamily="50" charset="0"/>
                <a:ea typeface="Calibri" panose="020F0502020204030204" pitchFamily="34" charset="0"/>
              </a:rPr>
              <a:t>Paso No. 1</a:t>
            </a:r>
          </a:p>
          <a:p>
            <a:pPr algn="just"/>
            <a:r>
              <a:rPr lang="es-DO" dirty="0">
                <a:latin typeface="Artifex CF" panose="00000500000000000000" pitchFamily="50" charset="0"/>
                <a:ea typeface="Calibri" panose="020F0502020204030204" pitchFamily="34" charset="0"/>
              </a:rPr>
              <a:t>Recursos Humanos deberá de descargar e imprimir el cronograma de actividades para dar cumplimiento al mismo. Este describe las actividades del proceso electoral con sus respectivos plazos. Luego podrán pasar al siguiente paso.</a:t>
            </a:r>
            <a:endParaRPr lang="es-DO" dirty="0">
              <a:latin typeface="Artifex CF" panose="00000500000000000000" pitchFamily="50" charset="0"/>
            </a:endParaRPr>
          </a:p>
          <a:p>
            <a:endParaRPr lang="es-DO" dirty="0"/>
          </a:p>
        </p:txBody>
      </p:sp>
    </p:spTree>
    <p:extLst>
      <p:ext uri="{BB962C8B-B14F-4D97-AF65-F5344CB8AC3E}">
        <p14:creationId xmlns:p14="http://schemas.microsoft.com/office/powerpoint/2010/main" val="395407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D88E9-B8EC-4BD6-A860-968B4EEF4F73}"/>
              </a:ext>
            </a:extLst>
          </p:cNvPr>
          <p:cNvSpPr>
            <a:spLocks noGrp="1"/>
          </p:cNvSpPr>
          <p:nvPr>
            <p:ph type="title"/>
          </p:nvPr>
        </p:nvSpPr>
        <p:spPr>
          <a:xfrm>
            <a:off x="916109" y="127933"/>
            <a:ext cx="9764682" cy="440709"/>
          </a:xfrm>
        </p:spPr>
        <p:txBody>
          <a:bodyPr>
            <a:noAutofit/>
          </a:bodyPr>
          <a:lstStyle/>
          <a:p>
            <a:pPr algn="ctr"/>
            <a:r>
              <a:rPr lang="es-DO" sz="2800" b="1" dirty="0">
                <a:effectLst/>
                <a:latin typeface="Artifex CF" panose="00000500000000000000" pitchFamily="50" charset="0"/>
                <a:ea typeface="Calibri" panose="020F0502020204030204" pitchFamily="34" charset="0"/>
                <a:cs typeface="Times New Roman" panose="02020603050405020304" pitchFamily="18" charset="0"/>
              </a:rPr>
              <a:t>Declaración de Compromiso de la MAE</a:t>
            </a:r>
            <a:endParaRPr lang="es-DO" sz="2800" b="1" dirty="0">
              <a:latin typeface="Artifex CF" panose="00000500000000000000" pitchFamily="50" charset="0"/>
            </a:endParaRPr>
          </a:p>
        </p:txBody>
      </p:sp>
      <p:pic>
        <p:nvPicPr>
          <p:cNvPr id="5" name="Marcador de contenido 4" descr="Interfaz de usuario gráfica, Texto, Aplicación, Word&#10;&#10;Descripción generada automáticamente">
            <a:extLst>
              <a:ext uri="{FF2B5EF4-FFF2-40B4-BE49-F238E27FC236}">
                <a16:creationId xmlns:a16="http://schemas.microsoft.com/office/drawing/2014/main" id="{B70107FE-DB09-46A4-B783-C251F96DCF52}"/>
              </a:ext>
            </a:extLst>
          </p:cNvPr>
          <p:cNvPicPr>
            <a:picLocks noGrp="1" noChangeAspect="1"/>
          </p:cNvPicPr>
          <p:nvPr>
            <p:ph sz="half" idx="1"/>
          </p:nvPr>
        </p:nvPicPr>
        <p:blipFill rotWithShape="1">
          <a:blip r:embed="rId2"/>
          <a:srcRect l="35543" t="27485" r="34813" b="8519"/>
          <a:stretch/>
        </p:blipFill>
        <p:spPr bwMode="auto">
          <a:xfrm>
            <a:off x="1463040" y="1038687"/>
            <a:ext cx="3446937" cy="5134154"/>
          </a:xfrm>
          <a:prstGeom prst="rect">
            <a:avLst/>
          </a:prstGeom>
          <a:ln>
            <a:noFill/>
          </a:ln>
          <a:extLst>
            <a:ext uri="{53640926-AAD7-44D8-BBD7-CCE9431645EC}">
              <a14:shadowObscured xmlns:a14="http://schemas.microsoft.com/office/drawing/2010/main"/>
            </a:ext>
          </a:extLst>
        </p:spPr>
      </p:pic>
      <p:sp>
        <p:nvSpPr>
          <p:cNvPr id="4" name="Marcador de contenido 3">
            <a:extLst>
              <a:ext uri="{FF2B5EF4-FFF2-40B4-BE49-F238E27FC236}">
                <a16:creationId xmlns:a16="http://schemas.microsoft.com/office/drawing/2014/main" id="{B8287132-4E18-4CEF-A090-EEFD0AF267F3}"/>
              </a:ext>
            </a:extLst>
          </p:cNvPr>
          <p:cNvSpPr>
            <a:spLocks noGrp="1"/>
          </p:cNvSpPr>
          <p:nvPr>
            <p:ph sz="half" idx="2"/>
          </p:nvPr>
        </p:nvSpPr>
        <p:spPr>
          <a:xfrm>
            <a:off x="5723063" y="1136343"/>
            <a:ext cx="5238290" cy="4785894"/>
          </a:xfrm>
        </p:spPr>
        <p:txBody>
          <a:bodyPr>
            <a:normAutofit/>
          </a:bodyPr>
          <a:lstStyle/>
          <a:p>
            <a:pPr marL="0" indent="0" algn="ctr">
              <a:buNone/>
            </a:pPr>
            <a:r>
              <a:rPr lang="es-DO" sz="2400" b="1" dirty="0">
                <a:effectLst/>
                <a:latin typeface="Artifex CF" panose="00000500000000000000" pitchFamily="50" charset="0"/>
                <a:ea typeface="Calibri" panose="020F0502020204030204" pitchFamily="34" charset="0"/>
              </a:rPr>
              <a:t>Paso No. 2</a:t>
            </a:r>
          </a:p>
          <a:p>
            <a:pPr marL="0" indent="0" algn="ctr">
              <a:buNone/>
            </a:pPr>
            <a:endParaRPr lang="es-DO" sz="2400" b="1" dirty="0">
              <a:effectLst/>
              <a:latin typeface="Artifex CF" panose="00000500000000000000" pitchFamily="50" charset="0"/>
              <a:ea typeface="Calibri" panose="020F0502020204030204" pitchFamily="34" charset="0"/>
            </a:endParaRPr>
          </a:p>
          <a:p>
            <a:pPr algn="just"/>
            <a:r>
              <a:rPr lang="es-DO" sz="2200" dirty="0">
                <a:latin typeface="Artifex CF" panose="00000500000000000000" pitchFamily="50" charset="0"/>
                <a:ea typeface="Calibri" panose="020F0502020204030204" pitchFamily="34" charset="0"/>
              </a:rPr>
              <a:t>RRHH de cada institución descargará </a:t>
            </a:r>
            <a:r>
              <a:rPr lang="es-DO" sz="2200" dirty="0">
                <a:effectLst/>
                <a:latin typeface="Artifex CF" panose="00000500000000000000" pitchFamily="50" charset="0"/>
                <a:ea typeface="Calibri" panose="020F0502020204030204" pitchFamily="34" charset="0"/>
              </a:rPr>
              <a:t>el  formulario </a:t>
            </a:r>
            <a:r>
              <a:rPr lang="es-ES" sz="2200" b="1" dirty="0">
                <a:latin typeface="Artifex CF" panose="00000500000000000000" pitchFamily="50" charset="0"/>
                <a:ea typeface="Calibri" panose="020F0502020204030204" pitchFamily="34" charset="0"/>
              </a:rPr>
              <a:t>Formulario de Declaración de Compromiso para Conformación de CIGCN / OI</a:t>
            </a:r>
            <a:r>
              <a:rPr lang="es-DO" sz="2200" b="1" dirty="0">
                <a:latin typeface="Artifex CF" panose="00000500000000000000" pitchFamily="50" charset="0"/>
                <a:ea typeface="Calibri" panose="020F0502020204030204" pitchFamily="34" charset="0"/>
              </a:rPr>
              <a:t>,</a:t>
            </a:r>
            <a:r>
              <a:rPr lang="es-DO" sz="2200" dirty="0">
                <a:effectLst/>
                <a:latin typeface="Artifex CF" panose="00000500000000000000" pitchFamily="50" charset="0"/>
                <a:ea typeface="Calibri" panose="020F0502020204030204" pitchFamily="34" charset="0"/>
              </a:rPr>
              <a:t> se completará, se firmará y se remitirá a la </a:t>
            </a:r>
            <a:r>
              <a:rPr lang="es-DO" sz="2200" dirty="0">
                <a:latin typeface="Artifex CF" panose="00000500000000000000" pitchFamily="50" charset="0"/>
                <a:ea typeface="Calibri" panose="020F0502020204030204" pitchFamily="34" charset="0"/>
              </a:rPr>
              <a:t>DIGEIG para su verificación, </a:t>
            </a:r>
            <a:r>
              <a:rPr lang="es-DO" sz="2200" dirty="0">
                <a:effectLst/>
                <a:latin typeface="Artifex CF" panose="00000500000000000000" pitchFamily="50" charset="0"/>
                <a:ea typeface="Calibri" panose="020F0502020204030204" pitchFamily="34" charset="0"/>
              </a:rPr>
              <a:t>vía a analista asignado y colocar en copia el  correo: </a:t>
            </a:r>
            <a:r>
              <a:rPr lang="es-DO" sz="2200" dirty="0">
                <a:effectLst/>
                <a:latin typeface="Artifex CF" panose="00000500000000000000" pitchFamily="50" charset="0"/>
                <a:ea typeface="Calibri" panose="020F0502020204030204" pitchFamily="34" charset="0"/>
                <a:hlinkClick r:id="rId3"/>
              </a:rPr>
              <a:t>pncc@digeig.gob.do</a:t>
            </a:r>
            <a:endParaRPr lang="es-DO" sz="2200" dirty="0">
              <a:effectLst/>
              <a:latin typeface="Artifex CF" panose="00000500000000000000" pitchFamily="50" charset="0"/>
              <a:ea typeface="Calibri" panose="020F0502020204030204" pitchFamily="34" charset="0"/>
            </a:endParaRPr>
          </a:p>
          <a:p>
            <a:r>
              <a:rPr lang="es-DO" sz="2200" dirty="0">
                <a:effectLst/>
                <a:latin typeface="Artifex CF" panose="00000500000000000000" pitchFamily="50" charset="0"/>
                <a:ea typeface="Calibri" panose="020F0502020204030204" pitchFamily="34" charset="0"/>
                <a:cs typeface="Times New Roman" panose="02020603050405020304" pitchFamily="18" charset="0"/>
              </a:rPr>
              <a:t>Después de completar este formulario podrán pasar al siguiente paso.</a:t>
            </a:r>
          </a:p>
          <a:p>
            <a:pPr marL="0" indent="0">
              <a:buNone/>
            </a:pPr>
            <a:endParaRPr lang="es-DO" dirty="0">
              <a:latin typeface="Artifex CF" panose="00000500000000000000" pitchFamily="50" charset="0"/>
            </a:endParaRPr>
          </a:p>
        </p:txBody>
      </p:sp>
      <p:sp>
        <p:nvSpPr>
          <p:cNvPr id="8" name="Rectangle 7">
            <a:extLst>
              <a:ext uri="{FF2B5EF4-FFF2-40B4-BE49-F238E27FC236}">
                <a16:creationId xmlns:a16="http://schemas.microsoft.com/office/drawing/2014/main" id="{490C0C71-C2CA-42ED-9654-499D656E1ACF}"/>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26A38763-C963-418E-ABFA-019006F17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Tree>
    <p:extLst>
      <p:ext uri="{BB962C8B-B14F-4D97-AF65-F5344CB8AC3E}">
        <p14:creationId xmlns:p14="http://schemas.microsoft.com/office/powerpoint/2010/main" val="168602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72300-FFCB-4BDD-9688-DCF2FBC7C344}"/>
              </a:ext>
            </a:extLst>
          </p:cNvPr>
          <p:cNvSpPr>
            <a:spLocks noGrp="1"/>
          </p:cNvSpPr>
          <p:nvPr>
            <p:ph type="title"/>
          </p:nvPr>
        </p:nvSpPr>
        <p:spPr>
          <a:xfrm>
            <a:off x="1086643" y="163586"/>
            <a:ext cx="10018713" cy="522214"/>
          </a:xfrm>
        </p:spPr>
        <p:txBody>
          <a:bodyPr>
            <a:normAutofit/>
          </a:bodyPr>
          <a:lstStyle/>
          <a:p>
            <a:pPr algn="ctr"/>
            <a:r>
              <a:rPr lang="es-ES" sz="2800" b="1" dirty="0">
                <a:latin typeface="Artifex CF" panose="00000500000000000000" pitchFamily="50" charset="0"/>
              </a:rPr>
              <a:t>Comité Electoral Institucional</a:t>
            </a:r>
            <a:endParaRPr lang="es-DO" sz="2800" b="1" dirty="0">
              <a:latin typeface="Artifex CF" panose="00000500000000000000" pitchFamily="50" charset="0"/>
            </a:endParaRPr>
          </a:p>
        </p:txBody>
      </p:sp>
      <p:pic>
        <p:nvPicPr>
          <p:cNvPr id="5" name="Marcador de contenido 4" descr="Interfaz de usuario gráfica, Aplicación, Word&#10;&#10;Descripción generada automáticamente">
            <a:extLst>
              <a:ext uri="{FF2B5EF4-FFF2-40B4-BE49-F238E27FC236}">
                <a16:creationId xmlns:a16="http://schemas.microsoft.com/office/drawing/2014/main" id="{4190E8D9-4619-4F84-BD84-06A5DE3720E1}"/>
              </a:ext>
            </a:extLst>
          </p:cNvPr>
          <p:cNvPicPr>
            <a:picLocks noGrp="1" noChangeAspect="1"/>
          </p:cNvPicPr>
          <p:nvPr>
            <p:ph sz="half" idx="1"/>
          </p:nvPr>
        </p:nvPicPr>
        <p:blipFill rotWithShape="1">
          <a:blip r:embed="rId2"/>
          <a:srcRect l="26458" t="31689" r="25918" b="15916"/>
          <a:stretch/>
        </p:blipFill>
        <p:spPr bwMode="auto">
          <a:xfrm>
            <a:off x="950009" y="1085317"/>
            <a:ext cx="5895568" cy="5204388"/>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B6F97D69-CB27-4368-8DBA-B0DFFB2441EA}"/>
              </a:ext>
            </a:extLst>
          </p:cNvPr>
          <p:cNvSpPr/>
          <p:nvPr/>
        </p:nvSpPr>
        <p:spPr>
          <a:xfrm>
            <a:off x="0" y="0"/>
            <a:ext cx="59944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5">
            <a:extLst>
              <a:ext uri="{FF2B5EF4-FFF2-40B4-BE49-F238E27FC236}">
                <a16:creationId xmlns:a16="http://schemas.microsoft.com/office/drawing/2014/main" id="{CECAB480-C986-4A18-9BC5-3755A227C1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442" y="294005"/>
            <a:ext cx="587419" cy="549275"/>
          </a:xfrm>
          <a:prstGeom prst="rect">
            <a:avLst/>
          </a:prstGeom>
        </p:spPr>
      </p:pic>
      <p:sp>
        <p:nvSpPr>
          <p:cNvPr id="10" name="TextBox 9">
            <a:extLst>
              <a:ext uri="{FF2B5EF4-FFF2-40B4-BE49-F238E27FC236}">
                <a16:creationId xmlns:a16="http://schemas.microsoft.com/office/drawing/2014/main" id="{59AA96A3-A152-47C1-B9B4-5174C62CD785}"/>
              </a:ext>
            </a:extLst>
          </p:cNvPr>
          <p:cNvSpPr txBox="1"/>
          <p:nvPr/>
        </p:nvSpPr>
        <p:spPr>
          <a:xfrm>
            <a:off x="7143971" y="1085317"/>
            <a:ext cx="4098020" cy="4216539"/>
          </a:xfrm>
          <a:prstGeom prst="rect">
            <a:avLst/>
          </a:prstGeom>
          <a:noFill/>
        </p:spPr>
        <p:txBody>
          <a:bodyPr wrap="square">
            <a:spAutoFit/>
          </a:bodyPr>
          <a:lstStyle/>
          <a:p>
            <a:pPr marL="0" indent="0" algn="ctr">
              <a:buNone/>
            </a:pPr>
            <a:r>
              <a:rPr lang="es-ES" sz="2400" b="1" dirty="0">
                <a:latin typeface="Artifex CF" panose="00000500000000000000" pitchFamily="50" charset="0"/>
                <a:cs typeface="Arial" panose="020B0604020202020204" pitchFamily="34" charset="0"/>
              </a:rPr>
              <a:t>Paso No. 3</a:t>
            </a:r>
          </a:p>
          <a:p>
            <a:pPr marL="0" indent="0" algn="ctr">
              <a:buNone/>
            </a:pPr>
            <a:endParaRPr lang="es-ES" sz="2400" b="1" dirty="0">
              <a:latin typeface="Artifex CF" panose="00000500000000000000" pitchFamily="50" charset="0"/>
              <a:cs typeface="Arial" panose="020B0604020202020204" pitchFamily="34" charset="0"/>
            </a:endParaRPr>
          </a:p>
          <a:p>
            <a:pPr algn="just"/>
            <a:r>
              <a:rPr lang="es-DO" sz="2200" dirty="0">
                <a:effectLst/>
                <a:latin typeface="Artifex CF" panose="00000500000000000000" pitchFamily="50" charset="0"/>
                <a:ea typeface="Calibri" panose="020F0502020204030204" pitchFamily="34" charset="0"/>
              </a:rPr>
              <a:t>Se descargará el  formulario </a:t>
            </a:r>
            <a:r>
              <a:rPr lang="es-DO" sz="2200" b="1" dirty="0">
                <a:latin typeface="Artifex CF" panose="00000500000000000000" pitchFamily="50" charset="0"/>
                <a:ea typeface="Calibri" panose="020F0502020204030204" pitchFamily="34" charset="0"/>
                <a:cs typeface="Times New Roman" panose="02020603050405020304" pitchFamily="18" charset="0"/>
              </a:rPr>
              <a:t>DIGEIG-DEIG-FORM-002,</a:t>
            </a:r>
            <a:r>
              <a:rPr lang="es-DO" sz="2200" dirty="0">
                <a:effectLst/>
                <a:latin typeface="Artifex CF" panose="00000500000000000000" pitchFamily="50" charset="0"/>
                <a:ea typeface="Calibri" panose="020F0502020204030204" pitchFamily="34" charset="0"/>
              </a:rPr>
              <a:t> se completará, se firmará y se remitirá a la </a:t>
            </a:r>
            <a:r>
              <a:rPr lang="es-DO" sz="2200" dirty="0">
                <a:latin typeface="Artifex CF" panose="00000500000000000000" pitchFamily="50" charset="0"/>
                <a:ea typeface="Calibri" panose="020F0502020204030204" pitchFamily="34" charset="0"/>
              </a:rPr>
              <a:t>DIGEIG para su verificación </a:t>
            </a:r>
            <a:r>
              <a:rPr lang="es-DO" sz="2200" dirty="0">
                <a:effectLst/>
                <a:latin typeface="Artifex CF" panose="00000500000000000000" pitchFamily="50" charset="0"/>
                <a:ea typeface="Calibri" panose="020F0502020204030204" pitchFamily="34" charset="0"/>
              </a:rPr>
              <a:t>vía</a:t>
            </a:r>
            <a:r>
              <a:rPr lang="es-DO" sz="2200" dirty="0">
                <a:latin typeface="Artifex CF" panose="00000500000000000000" pitchFamily="50" charset="0"/>
                <a:ea typeface="Calibri" panose="020F0502020204030204" pitchFamily="34" charset="0"/>
              </a:rPr>
              <a:t> a analista asignado y colocar en copia el</a:t>
            </a:r>
            <a:r>
              <a:rPr lang="es-DO" sz="2200" dirty="0">
                <a:effectLst/>
                <a:latin typeface="Artifex CF" panose="00000500000000000000" pitchFamily="50" charset="0"/>
                <a:ea typeface="Calibri" panose="020F0502020204030204" pitchFamily="34" charset="0"/>
              </a:rPr>
              <a:t>  correo: </a:t>
            </a:r>
            <a:r>
              <a:rPr lang="es-DO" sz="2200" dirty="0">
                <a:effectLst/>
                <a:latin typeface="Artifex CF" panose="00000500000000000000" pitchFamily="50" charset="0"/>
                <a:ea typeface="Calibri" panose="020F0502020204030204" pitchFamily="34" charset="0"/>
                <a:hlinkClick r:id="rId4"/>
              </a:rPr>
              <a:t>pncc@digeig.gob.do</a:t>
            </a:r>
            <a:endParaRPr lang="es-DO" sz="2200" dirty="0">
              <a:effectLst/>
              <a:latin typeface="Artifex CF" panose="00000500000000000000" pitchFamily="50" charset="0"/>
              <a:ea typeface="Calibri" panose="020F0502020204030204" pitchFamily="34" charset="0"/>
            </a:endParaRPr>
          </a:p>
          <a:p>
            <a:pPr algn="just"/>
            <a:endParaRPr lang="es-DO" sz="2200" dirty="0">
              <a:effectLst/>
              <a:latin typeface="Artifex CF" panose="00000500000000000000" pitchFamily="50" charset="0"/>
              <a:ea typeface="Calibri" panose="020F0502020204030204" pitchFamily="34" charset="0"/>
              <a:cs typeface="Times New Roman" panose="02020603050405020304" pitchFamily="18" charset="0"/>
            </a:endParaRPr>
          </a:p>
          <a:p>
            <a:pPr algn="just"/>
            <a:r>
              <a:rPr lang="es-DO" sz="2200" dirty="0">
                <a:effectLst/>
                <a:latin typeface="Artifex CF" panose="00000500000000000000" pitchFamily="50" charset="0"/>
                <a:ea typeface="Calibri" panose="020F0502020204030204" pitchFamily="34" charset="0"/>
                <a:cs typeface="Times New Roman" panose="02020603050405020304" pitchFamily="18" charset="0"/>
              </a:rPr>
              <a:t>Tras completar este formulario podrán pasar al siguiente paso.</a:t>
            </a:r>
          </a:p>
        </p:txBody>
      </p:sp>
    </p:spTree>
    <p:extLst>
      <p:ext uri="{BB962C8B-B14F-4D97-AF65-F5344CB8AC3E}">
        <p14:creationId xmlns:p14="http://schemas.microsoft.com/office/powerpoint/2010/main" val="28597160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AAFDF74643E87448EE209DF089BA53D" ma:contentTypeVersion="13" ma:contentTypeDescription="Crear nuevo documento." ma:contentTypeScope="" ma:versionID="097b6ab85e4c2aec09db6dff437de8d0">
  <xsd:schema xmlns:xsd="http://www.w3.org/2001/XMLSchema" xmlns:xs="http://www.w3.org/2001/XMLSchema" xmlns:p="http://schemas.microsoft.com/office/2006/metadata/properties" xmlns:ns2="fa64fe68-b5c8-4231-8f24-2e061cad68be" xmlns:ns3="46b49dfc-7f31-4722-9b8b-48daf798a370" targetNamespace="http://schemas.microsoft.com/office/2006/metadata/properties" ma:root="true" ma:fieldsID="7aced05b6edf38c6c81336f340b0fbbc" ns2:_="" ns3:_="">
    <xsd:import namespace="fa64fe68-b5c8-4231-8f24-2e061cad68be"/>
    <xsd:import namespace="46b49dfc-7f31-4722-9b8b-48daf798a37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4fe68-b5c8-4231-8f24-2e061cad68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b49dfc-7f31-4722-9b8b-48daf798a37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6F463-EA95-4F51-B014-9BFD7B35E43F}">
  <ds:schemaRefs>
    <ds:schemaRef ds:uri="http://schemas.microsoft.com/office/infopath/2007/PartnerControls"/>
    <ds:schemaRef ds:uri="http://schemas.microsoft.com/office/2006/metadata/properties"/>
    <ds:schemaRef ds:uri="46b49dfc-7f31-4722-9b8b-48daf798a370"/>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fa64fe68-b5c8-4231-8f24-2e061cad68be"/>
    <ds:schemaRef ds:uri="http://purl.org/dc/dcmitype/"/>
  </ds:schemaRefs>
</ds:datastoreItem>
</file>

<file path=customXml/itemProps2.xml><?xml version="1.0" encoding="utf-8"?>
<ds:datastoreItem xmlns:ds="http://schemas.openxmlformats.org/officeDocument/2006/customXml" ds:itemID="{055460B2-DE13-4A99-8704-A0AD5376EF2F}">
  <ds:schemaRefs>
    <ds:schemaRef ds:uri="http://schemas.microsoft.com/sharepoint/v3/contenttype/forms"/>
  </ds:schemaRefs>
</ds:datastoreItem>
</file>

<file path=customXml/itemProps3.xml><?xml version="1.0" encoding="utf-8"?>
<ds:datastoreItem xmlns:ds="http://schemas.openxmlformats.org/officeDocument/2006/customXml" ds:itemID="{3BEC975E-9B37-4785-9389-6AA491788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64fe68-b5c8-4231-8f24-2e061cad68be"/>
    <ds:schemaRef ds:uri="46b49dfc-7f31-4722-9b8b-48daf798a3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3674</TotalTime>
  <Words>2051</Words>
  <Application>Microsoft Office PowerPoint</Application>
  <PresentationFormat>Panorámica</PresentationFormat>
  <Paragraphs>131</Paragraphs>
  <Slides>31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31</vt:i4>
      </vt:variant>
    </vt:vector>
  </HeadingPairs>
  <TitlesOfParts>
    <vt:vector size="39" baseType="lpstr">
      <vt:lpstr>Arial</vt:lpstr>
      <vt:lpstr>Artifex CF</vt:lpstr>
      <vt:lpstr>Calibri</vt:lpstr>
      <vt:lpstr>Calibri Light</vt:lpstr>
      <vt:lpstr>Gotham</vt:lpstr>
      <vt:lpstr>Wingdings</vt: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Declaración de Compromiso de la MAE</vt:lpstr>
      <vt:lpstr>Comité Electoral Institucional</vt:lpstr>
      <vt:lpstr>Miembros de Oficio o Cuerpo Técnico</vt:lpstr>
      <vt:lpstr>Presentación de PowerPoint</vt:lpstr>
      <vt:lpstr>Asamblea Electoral Institucional</vt:lpstr>
      <vt:lpstr>Apertura Proceso Electoral</vt:lpstr>
      <vt:lpstr>Verificación de Incompatibilidades </vt:lpstr>
      <vt:lpstr>Presentación de PowerPoint</vt:lpstr>
      <vt:lpstr>Sensibilización Institucional del Proceso Electoral</vt:lpstr>
      <vt:lpstr>Recepción de Postulaciones Electoral</vt:lpstr>
      <vt:lpstr>Campaña en Valores </vt:lpstr>
      <vt:lpstr>Cierre de Postulaciones</vt:lpstr>
      <vt:lpstr>Lista Final de Candidatos</vt:lpstr>
      <vt:lpstr>Boleta Electoral</vt:lpstr>
      <vt:lpstr> PASO NO. 13. Sensibilización sobre el proceso de votación. El comité electoral notificará a su institución sobre los detalles de la votación (sobre el sistema a utilizar).  </vt:lpstr>
      <vt:lpstr>Check-list previo a proceso de votaciones</vt:lpstr>
      <vt:lpstr>Presentación de PowerPoint</vt:lpstr>
      <vt:lpstr>PASO NO.16 Acta de Inicio y Final del Proceso Electoral El día de las votaciones el comité electoral debe reunirse y firmar el acta del proceso de votación. </vt:lpstr>
      <vt:lpstr>PASO NO. 17. Acta de Inicio y fin del Proceso Electoral    </vt:lpstr>
      <vt:lpstr>   PASO NO 20. Acta de cierre  El comité electoral firmará el acta de cierre de votaciones para concluir el proceso electoral, en el formulario 009.  Los formularios descritos anteriormente deberán ser verificados y validados por la DIGEIG antes de la celebración de la asamblea.     </vt:lpstr>
      <vt:lpstr>Formulario de Quejas, Reclamaciones y Sugerencias</vt:lpstr>
      <vt:lpstr>Remitir Resultados Finales de Votación a DIGEIG</vt:lpstr>
      <vt:lpstr>PASO NO. 23. Validación del proceso de escogencia de representantes electos La DIGEIG validará, de manera virtual/electrónica, el proceso de escogencia de los representantes electos por cada grupo ocupacional, conforme a la normativa vigente, a partir de la documentación remitida por el área de Recursos Humanos, en su calidad de presidencia del Comité Electoral, verificando el cumplimiento del cronograma y la entrega de todas las evidencias dentro del plazo correspondiente, y solicitando, de ser necesario, la matriz de datos de los miembros de la CIGCN u OI. PASO NO. 24. Proceso de habilitación Inicia el proceso de habilitación de los miembros electos con el Programa de Inducción que la DIGEIG dispondrá a la MAE de cada institución. PASO NO. 25. Juramentación de los miembros electos Una vez finalizado el proceso de habilitación de las Comisiones de Integridad Gubernamental y Cumplimiento Normativo, la MAE de cada institución coordinará con la DIGEIG el acto de juramentación de su CIGCN.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___________ Nombre del expositor(a)</dc:title>
  <dc:creator>Maria Jose Pantaleon Read</dc:creator>
  <cp:lastModifiedBy>Marileyda  Cabrera</cp:lastModifiedBy>
  <cp:revision>296</cp:revision>
  <cp:lastPrinted>2022-02-16T19:12:02Z</cp:lastPrinted>
  <dcterms:created xsi:type="dcterms:W3CDTF">2020-11-06T18:40:02Z</dcterms:created>
  <dcterms:modified xsi:type="dcterms:W3CDTF">2026-04-17T16:06:22Z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0x010100CAAFDF74643E87448EE209DF089BA53D</vt:lpwstr>
  </property>
</Properties>
</file>